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62" r:id="rId2"/>
    <p:sldId id="286" r:id="rId3"/>
    <p:sldId id="258" r:id="rId4"/>
    <p:sldId id="269" r:id="rId5"/>
    <p:sldId id="275" r:id="rId6"/>
    <p:sldId id="276" r:id="rId7"/>
    <p:sldId id="270" r:id="rId8"/>
    <p:sldId id="274" r:id="rId9"/>
    <p:sldId id="277" r:id="rId10"/>
    <p:sldId id="278" r:id="rId11"/>
    <p:sldId id="284" r:id="rId12"/>
    <p:sldId id="271" r:id="rId13"/>
    <p:sldId id="272" r:id="rId14"/>
    <p:sldId id="273" r:id="rId15"/>
    <p:sldId id="265" r:id="rId16"/>
    <p:sldId id="266" r:id="rId17"/>
    <p:sldId id="267" r:id="rId18"/>
    <p:sldId id="268" r:id="rId19"/>
    <p:sldId id="279" r:id="rId20"/>
    <p:sldId id="280" r:id="rId21"/>
    <p:sldId id="287" r:id="rId22"/>
    <p:sldId id="288" r:id="rId23"/>
    <p:sldId id="289" r:id="rId24"/>
    <p:sldId id="290" r:id="rId25"/>
    <p:sldId id="292" r:id="rId26"/>
    <p:sldId id="293" r:id="rId27"/>
    <p:sldId id="297" r:id="rId28"/>
    <p:sldId id="298" r:id="rId29"/>
    <p:sldId id="281" r:id="rId30"/>
    <p:sldId id="28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04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D3294C-6541-4878-8864-F2A3843AE482}" type="datetimeFigureOut">
              <a:rPr lang="en-US" smtClean="0"/>
              <a:pPr/>
              <a:t>7/13/2020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F22EDC-5B0F-4C73-A177-7A02C626388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9CFE4AA6-50EE-4B55-B99B-06ED02E2877B}" type="datetime1">
              <a:rPr lang="en-US" smtClean="0"/>
              <a:pPr/>
              <a:t>7/13/2020</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CB2F6A5-415B-4E42-8C25-49A6111DEDA3}" type="datetime1">
              <a:rPr lang="en-US" smtClean="0"/>
              <a:pPr/>
              <a:t>7/13/2020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66C77CA-7838-452F-9C93-C9B40F54F402}" type="datetime1">
              <a:rPr lang="en-US" smtClean="0"/>
              <a:pPr/>
              <a:t>7/13/2020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E7B3582-E2A9-490A-B7D9-1268481003F2}" type="datetime1">
              <a:rPr lang="en-US" smtClean="0"/>
              <a:pPr/>
              <a:t>7/13/2020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0E38C6E-D40D-4C08-8059-F6EFE19F9368}" type="datetime1">
              <a:rPr lang="en-US" smtClean="0"/>
              <a:pPr/>
              <a:t>7/13/2020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AB7E6D8-02FD-4B7E-8675-E82840F5CDD9}" type="datetime1">
              <a:rPr lang="en-US" smtClean="0"/>
              <a:pPr/>
              <a:t>7/13/2020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443768F-47FF-423E-81D4-D9126AB306D3}" type="datetime1">
              <a:rPr lang="en-US" smtClean="0"/>
              <a:pPr/>
              <a:t>7/13/2020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6A31645-C24C-44AC-9EA5-35AA253BE35C}" type="datetime1">
              <a:rPr lang="en-US" smtClean="0"/>
              <a:pPr/>
              <a:t>7/13/2020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F197A79E-6971-413A-840F-35485578CCE4}" type="datetime1">
              <a:rPr lang="en-US" smtClean="0"/>
              <a:pPr/>
              <a:t>7/13/2020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384B10A-D090-45DD-9812-D2D5903818D4}" type="datetime1">
              <a:rPr lang="en-US" smtClean="0"/>
              <a:pPr/>
              <a:t>7/13/2020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661C299-69C3-4862-B059-0CF74488E873}" type="datetime1">
              <a:rPr lang="en-US" smtClean="0"/>
              <a:pPr/>
              <a:t>7/13/2020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071A5BE-AE81-46AF-9F34-442383A548D4}" type="datetime1">
              <a:rPr lang="en-US" smtClean="0"/>
              <a:pPr/>
              <a:t>7/13/2020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sciencedirect.com/topics/chemistry/ion-selective-electrode" TargetMode="External"/><Relationship Id="rId2" Type="http://schemas.openxmlformats.org/officeDocument/2006/relationships/hyperlink" Target="https://www.sciencedirect.com/topics/chemistry/behavior-as-electrode" TargetMode="External"/><Relationship Id="rId1" Type="http://schemas.openxmlformats.org/officeDocument/2006/relationships/slideLayout" Target="../slideLayouts/slideLayout7.xml"/><Relationship Id="rId6" Type="http://schemas.openxmlformats.org/officeDocument/2006/relationships/hyperlink" Target="https://www.sciencedirect.com/topics/chemistry/phase-interface" TargetMode="External"/><Relationship Id="rId5" Type="http://schemas.openxmlformats.org/officeDocument/2006/relationships/hyperlink" Target="https://www.sciencedirect.com/topics/chemistry/electrochemical-cell" TargetMode="External"/><Relationship Id="rId4" Type="http://schemas.openxmlformats.org/officeDocument/2006/relationships/hyperlink" Target="https://www.sciencedirect.com/topics/chemistry/cati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305800" cy="4267200"/>
          </a:xfrm>
        </p:spPr>
        <p:txBody>
          <a:bodyPr>
            <a:normAutofit/>
          </a:bodyPr>
          <a:lstStyle/>
          <a:p>
            <a:pPr algn="ctr"/>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Electrochemical Cells</a:t>
            </a:r>
            <a:r>
              <a:rPr lang="en-US" sz="4800" dirty="0" smtClean="0"/>
              <a:t> </a:t>
            </a:r>
            <a:br>
              <a:rPr lang="en-US" sz="4800" dirty="0" smtClean="0"/>
            </a:br>
            <a:r>
              <a:rPr lang="en-US" sz="2400" b="1" dirty="0" smtClean="0"/>
              <a:t>T.Y.B.Sc. Physical Chemistry CH-501</a:t>
            </a:r>
            <a:r>
              <a:rPr lang="en-US" dirty="0" smtClean="0"/>
              <a:t/>
            </a:r>
            <a:br>
              <a:rPr lang="en-US" dirty="0" smtClean="0"/>
            </a:br>
            <a:r>
              <a:rPr lang="en-US" sz="2700" b="1" dirty="0" smtClean="0">
                <a:solidFill>
                  <a:srgbClr val="3366FF"/>
                </a:solidFill>
              </a:rPr>
              <a:t/>
            </a:r>
            <a:br>
              <a:rPr lang="en-US" sz="2700" b="1" dirty="0" smtClean="0">
                <a:solidFill>
                  <a:srgbClr val="3366FF"/>
                </a:solidFill>
              </a:rPr>
            </a:br>
            <a:r>
              <a:rPr lang="en-US" sz="2700" b="1" dirty="0" smtClean="0">
                <a:solidFill>
                  <a:srgbClr val="3366FF"/>
                </a:solidFill>
              </a:rPr>
              <a:t/>
            </a:r>
            <a:br>
              <a:rPr lang="en-US" sz="2700" b="1" dirty="0" smtClean="0">
                <a:solidFill>
                  <a:srgbClr val="3366FF"/>
                </a:solidFill>
              </a:rPr>
            </a:br>
            <a:r>
              <a:rPr lang="en-US" sz="2700" b="1" dirty="0" smtClean="0">
                <a:solidFill>
                  <a:srgbClr val="002060"/>
                </a:solidFill>
              </a:rPr>
              <a:t>Dr. Gunvant H. Sonawane</a:t>
            </a:r>
            <a:br>
              <a:rPr lang="en-US" sz="2700" b="1" dirty="0" smtClean="0">
                <a:solidFill>
                  <a:srgbClr val="002060"/>
                </a:solidFill>
              </a:rPr>
            </a:br>
            <a:r>
              <a:rPr lang="en-US" sz="2200" b="1" dirty="0" smtClean="0">
                <a:solidFill>
                  <a:srgbClr val="00B0F0"/>
                </a:solidFill>
              </a:rPr>
              <a:t>Department of Chemistry, </a:t>
            </a:r>
            <a:br>
              <a:rPr lang="en-US" sz="2200" b="1" dirty="0" smtClean="0">
                <a:solidFill>
                  <a:srgbClr val="00B0F0"/>
                </a:solidFill>
              </a:rPr>
            </a:br>
            <a:r>
              <a:rPr lang="en-US" sz="2200" b="1" dirty="0" smtClean="0">
                <a:solidFill>
                  <a:srgbClr val="00B0F0"/>
                </a:solidFill>
              </a:rPr>
              <a:t>Kisan Arts Commerce and Science College, Parola </a:t>
            </a:r>
            <a:br>
              <a:rPr lang="en-US" sz="2200" b="1" dirty="0" smtClean="0">
                <a:solidFill>
                  <a:srgbClr val="00B0F0"/>
                </a:solidFill>
              </a:rPr>
            </a:br>
            <a:r>
              <a:rPr lang="en-US" sz="2200" b="1" dirty="0" smtClean="0">
                <a:solidFill>
                  <a:srgbClr val="00B0F0"/>
                </a:solidFill>
              </a:rPr>
              <a:t>Dist Jalgaon, MS, 425111</a:t>
            </a:r>
            <a:br>
              <a:rPr lang="en-US" sz="2200" b="1" dirty="0" smtClean="0">
                <a:solidFill>
                  <a:srgbClr val="00B0F0"/>
                </a:solidFill>
              </a:rPr>
            </a:br>
            <a:r>
              <a:rPr lang="en-US" sz="2200" b="1" dirty="0" smtClean="0">
                <a:solidFill>
                  <a:srgbClr val="00B0F0"/>
                </a:solidFill>
              </a:rPr>
              <a:t>Email: drgunvantsonawane@gmail.com</a:t>
            </a:r>
            <a:endParaRPr lang="en-US" b="1" dirty="0">
              <a:ln w="1905"/>
              <a:solidFill>
                <a:srgbClr val="00B0F0"/>
              </a:solidFill>
              <a:effectLst>
                <a:innerShdw blurRad="69850" dist="43180" dir="5400000">
                  <a:srgbClr val="000000">
                    <a:alpha val="65000"/>
                  </a:srgbClr>
                </a:innerShdw>
              </a:effectLst>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609600"/>
            <a:ext cx="7848600" cy="1938992"/>
          </a:xfrm>
          <a:prstGeom prst="rect">
            <a:avLst/>
          </a:prstGeom>
        </p:spPr>
        <p:txBody>
          <a:bodyPr wrap="square">
            <a:spAutoFit/>
          </a:bodyPr>
          <a:lstStyle/>
          <a:p>
            <a:r>
              <a:rPr lang="en-US" sz="2400" i="1" dirty="0" smtClean="0">
                <a:solidFill>
                  <a:srgbClr val="FF0000"/>
                </a:solidFill>
              </a:rPr>
              <a:t>Reference half-cell </a:t>
            </a:r>
            <a:r>
              <a:rPr lang="en-US" sz="2400" i="1" dirty="0" smtClean="0"/>
              <a:t>: </a:t>
            </a:r>
            <a:r>
              <a:rPr lang="en-US" sz="2400" i="1" dirty="0" smtClean="0">
                <a:solidFill>
                  <a:srgbClr val="7030A0"/>
                </a:solidFill>
              </a:rPr>
              <a:t>Standard Hydrogen Electrode (SHE)</a:t>
            </a:r>
          </a:p>
          <a:p>
            <a:pPr>
              <a:buFont typeface="Wingdings" pitchFamily="2" charset="2"/>
              <a:buChar char="Ø"/>
            </a:pPr>
            <a:r>
              <a:rPr lang="en-US" sz="2400" dirty="0" smtClean="0"/>
              <a:t>standard state conditions</a:t>
            </a:r>
          </a:p>
          <a:p>
            <a:pPr>
              <a:buFont typeface="Wingdings" pitchFamily="2" charset="2"/>
              <a:buChar char="Ø"/>
            </a:pPr>
            <a:r>
              <a:rPr lang="en-US" sz="2400" dirty="0" smtClean="0"/>
              <a:t> assigned a value of 0 V</a:t>
            </a:r>
          </a:p>
          <a:p>
            <a:pPr>
              <a:buFont typeface="Wingdings" pitchFamily="2" charset="2"/>
              <a:buChar char="Ø"/>
            </a:pPr>
            <a:r>
              <a:rPr lang="pt-BR" sz="2400" dirty="0" smtClean="0"/>
              <a:t>reaction is 2H</a:t>
            </a:r>
            <a:r>
              <a:rPr lang="pt-BR" sz="2400" baseline="30000" dirty="0" smtClean="0"/>
              <a:t>+</a:t>
            </a:r>
            <a:r>
              <a:rPr lang="pt-BR" sz="2400" baseline="-25000" dirty="0" smtClean="0"/>
              <a:t>(1 </a:t>
            </a:r>
            <a:r>
              <a:rPr lang="pt-BR" sz="2400" i="1" baseline="-25000" dirty="0" smtClean="0"/>
              <a:t>M) </a:t>
            </a:r>
            <a:r>
              <a:rPr lang="pt-BR" sz="2400" i="1" dirty="0" smtClean="0"/>
              <a:t>+ 2e</a:t>
            </a:r>
            <a:r>
              <a:rPr lang="pt-BR" sz="2400" i="1" baseline="30000" dirty="0" smtClean="0"/>
              <a:t>–</a:t>
            </a:r>
            <a:r>
              <a:rPr lang="pt-BR" sz="2400" i="1" dirty="0" smtClean="0"/>
              <a:t> → H</a:t>
            </a:r>
            <a:r>
              <a:rPr lang="pt-BR" sz="2400" i="1" baseline="-25000" dirty="0" smtClean="0"/>
              <a:t>2</a:t>
            </a:r>
            <a:r>
              <a:rPr lang="pt-BR" sz="2400" i="1" dirty="0" smtClean="0"/>
              <a:t> (1atm)</a:t>
            </a:r>
          </a:p>
          <a:p>
            <a:r>
              <a:rPr lang="en-US" sz="2400" dirty="0" err="1" smtClean="0"/>
              <a:t>E</a:t>
            </a:r>
            <a:r>
              <a:rPr lang="en-US" sz="2400" baseline="30000" dirty="0" err="1" smtClean="0">
                <a:latin typeface="Times New Roman"/>
                <a:cs typeface="Times New Roman"/>
              </a:rPr>
              <a:t>ο</a:t>
            </a:r>
            <a:r>
              <a:rPr lang="en-US" sz="2400" baseline="30000" dirty="0" smtClean="0">
                <a:latin typeface="Times New Roman"/>
                <a:cs typeface="Times New Roman"/>
              </a:rPr>
              <a:t> </a:t>
            </a:r>
            <a:r>
              <a:rPr lang="en-US" sz="2400" baseline="-25000" dirty="0" smtClean="0">
                <a:latin typeface="Times New Roman"/>
                <a:cs typeface="Times New Roman"/>
              </a:rPr>
              <a:t>H+/</a:t>
            </a:r>
            <a:r>
              <a:rPr lang="en-US" sz="2400" baseline="-25000" dirty="0" smtClean="0"/>
              <a:t>H2</a:t>
            </a:r>
            <a:r>
              <a:rPr lang="en-US" sz="2400" dirty="0" smtClean="0"/>
              <a:t>= 0 V</a:t>
            </a:r>
            <a:endParaRPr lang="en-US" sz="2400" dirty="0"/>
          </a:p>
        </p:txBody>
      </p:sp>
      <p:pic>
        <p:nvPicPr>
          <p:cNvPr id="2050" name="Picture 2"/>
          <p:cNvPicPr>
            <a:picLocks noChangeAspect="1" noChangeArrowheads="1"/>
          </p:cNvPicPr>
          <p:nvPr/>
        </p:nvPicPr>
        <p:blipFill>
          <a:blip r:embed="rId2" cstate="print"/>
          <a:srcRect/>
          <a:stretch>
            <a:fillRect/>
          </a:stretch>
        </p:blipFill>
        <p:spPr bwMode="auto">
          <a:xfrm>
            <a:off x="5257800" y="2133600"/>
            <a:ext cx="3714750" cy="44196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457199" y="1219201"/>
            <a:ext cx="8305801" cy="5029200"/>
          </a:xfrm>
          <a:prstGeom prst="rect">
            <a:avLst/>
          </a:prstGeom>
          <a:noFill/>
          <a:ln w="9525">
            <a:noFill/>
            <a:miter lim="800000"/>
            <a:headEnd/>
            <a:tailEnd/>
          </a:ln>
          <a:effectLst/>
        </p:spPr>
      </p:pic>
      <p:sp>
        <p:nvSpPr>
          <p:cNvPr id="3" name="Title 2"/>
          <p:cNvSpPr>
            <a:spLocks noGrp="1"/>
          </p:cNvSpPr>
          <p:nvPr>
            <p:ph type="title"/>
          </p:nvPr>
        </p:nvSpPr>
        <p:spPr>
          <a:xfrm>
            <a:off x="533400" y="685800"/>
            <a:ext cx="8305800" cy="667512"/>
          </a:xfrm>
        </p:spPr>
        <p:txBody>
          <a:bodyPr>
            <a:noAutofit/>
          </a:bodyPr>
          <a:lstStyle/>
          <a:p>
            <a:r>
              <a:rPr lang="en-US" sz="3200" b="1" dirty="0" smtClean="0">
                <a:solidFill>
                  <a:srgbClr val="FF0000"/>
                </a:solidFill>
              </a:rPr>
              <a:t>Reference Electrode-</a:t>
            </a:r>
            <a:endParaRPr lang="en-US" sz="3200" b="1" dirty="0">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a typeface="ＭＳ Ｐゴシック" charset="-128"/>
              </a:rPr>
              <a:t>So what is the difference between the cells?</a:t>
            </a:r>
            <a:endParaRPr lang="en-US" dirty="0"/>
          </a:p>
        </p:txBody>
      </p:sp>
      <p:pic>
        <p:nvPicPr>
          <p:cNvPr id="3" name="Picture 4"/>
          <p:cNvPicPr>
            <a:picLocks noChangeAspect="1" noChangeArrowheads="1"/>
          </p:cNvPicPr>
          <p:nvPr/>
        </p:nvPicPr>
        <p:blipFill>
          <a:blip r:embed="rId2"/>
          <a:srcRect/>
          <a:stretch>
            <a:fillRect/>
          </a:stretch>
        </p:blipFill>
        <p:spPr bwMode="auto">
          <a:xfrm>
            <a:off x="0" y="1727200"/>
            <a:ext cx="9144000" cy="51308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81000" y="228601"/>
            <a:ext cx="8305800" cy="5257800"/>
          </a:xfrm>
          <a:prstGeom prst="rect">
            <a:avLst/>
          </a:prstGeom>
        </p:spPr>
        <p:txBody>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400" b="0" i="0" u="none" strike="noStrike" kern="1200" cap="none" spc="0" normalizeH="0" baseline="0" noProof="0" dirty="0" smtClean="0">
                <a:ln>
                  <a:noFill/>
                </a:ln>
                <a:solidFill>
                  <a:srgbClr val="FF0000"/>
                </a:solidFill>
                <a:effectLst/>
                <a:uLnTx/>
                <a:uFillTx/>
                <a:latin typeface="+mn-lt"/>
                <a:ea typeface="ＭＳ Ｐゴシック" charset="-128"/>
                <a:cs typeface="+mn-cs"/>
              </a:rPr>
              <a:t>Electrochemical cell or Voltaic cells or </a:t>
            </a:r>
            <a:r>
              <a:rPr kumimoji="0" lang="en-US" sz="3400" b="0" i="0" u="none" strike="noStrike" kern="1200" cap="none" spc="0" normalizeH="0" baseline="0" noProof="0" dirty="0" err="1" smtClean="0">
                <a:ln>
                  <a:noFill/>
                </a:ln>
                <a:solidFill>
                  <a:srgbClr val="FF0000"/>
                </a:solidFill>
                <a:effectLst/>
                <a:uLnTx/>
                <a:uFillTx/>
                <a:latin typeface="+mn-lt"/>
                <a:ea typeface="ＭＳ Ｐゴシック" charset="-128"/>
                <a:cs typeface="+mn-cs"/>
              </a:rPr>
              <a:t>Galvonic</a:t>
            </a:r>
            <a:r>
              <a:rPr kumimoji="0" lang="en-US" sz="3400" b="0" i="0" u="none" strike="noStrike" kern="1200" cap="none" spc="0" normalizeH="0" baseline="0" noProof="0" dirty="0" smtClean="0">
                <a:ln>
                  <a:noFill/>
                </a:ln>
                <a:solidFill>
                  <a:srgbClr val="FF0000"/>
                </a:solidFill>
                <a:effectLst/>
                <a:uLnTx/>
                <a:uFillTx/>
                <a:latin typeface="+mn-lt"/>
                <a:ea typeface="ＭＳ Ｐゴシック" charset="-128"/>
                <a:cs typeface="+mn-cs"/>
              </a:rPr>
              <a:t> cell</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ＭＳ Ｐゴシック" charset="-128"/>
                <a:cs typeface="+mn-cs"/>
              </a:rPr>
              <a:t>These cells occur naturally or spontaneously</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ＭＳ Ｐゴシック" charset="-128"/>
                <a:cs typeface="+mn-cs"/>
              </a:rPr>
              <a:t>We will look at potentials to determine when a reaction is spontaneous but lets look at a cell first</a:t>
            </a:r>
          </a:p>
          <a:p>
            <a:r>
              <a:rPr lang="en-US" sz="2800" dirty="0" smtClean="0">
                <a:ea typeface="ＭＳ Ｐゴシック" charset="-128"/>
              </a:rPr>
              <a:t>       Lets look at the reaction between zinc and copper.</a:t>
            </a:r>
          </a:p>
          <a:p>
            <a:r>
              <a:rPr lang="en-US" sz="2800" dirty="0" smtClean="0">
                <a:ea typeface="ＭＳ Ｐゴシック" charset="-128"/>
              </a:rPr>
              <a:t>       Zinc and copper are electrodes</a:t>
            </a:r>
          </a:p>
          <a:p>
            <a:r>
              <a:rPr lang="en-US" sz="2800" dirty="0" smtClean="0">
                <a:ea typeface="ＭＳ Ｐゴシック" charset="-128"/>
              </a:rPr>
              <a:t>       The zinc is in a solution of ZnSO</a:t>
            </a:r>
            <a:r>
              <a:rPr lang="en-US" sz="2800" baseline="-25000" dirty="0" smtClean="0">
                <a:ea typeface="ＭＳ Ｐゴシック" charset="-128"/>
              </a:rPr>
              <a:t>4</a:t>
            </a:r>
            <a:r>
              <a:rPr lang="en-US" sz="2800" dirty="0" smtClean="0">
                <a:ea typeface="ＭＳ Ｐゴシック" charset="-128"/>
              </a:rPr>
              <a:t> </a:t>
            </a:r>
          </a:p>
          <a:p>
            <a:r>
              <a:rPr lang="en-US" sz="2800" dirty="0" smtClean="0">
                <a:ea typeface="ＭＳ Ｐゴシック" charset="-128"/>
              </a:rPr>
              <a:t>       The copper is in a solution of CuSO</a:t>
            </a:r>
            <a:r>
              <a:rPr lang="en-US" sz="2800" baseline="-25000" dirty="0" smtClean="0">
                <a:ea typeface="ＭＳ Ｐゴシック" charset="-128"/>
              </a:rPr>
              <a:t>4</a:t>
            </a:r>
          </a:p>
          <a:p>
            <a:endParaRPr lang="en-US" sz="3200" dirty="0" smtClean="0">
              <a:ea typeface="ＭＳ Ｐゴシック" charset="-128"/>
            </a:endParaRPr>
          </a:p>
          <a:p>
            <a:r>
              <a:rPr lang="en-US" sz="3200" dirty="0" smtClean="0">
                <a:ea typeface="ＭＳ Ｐゴシック" charset="-128"/>
              </a:rPr>
              <a:t>            Anode    Zn</a:t>
            </a:r>
            <a:r>
              <a:rPr lang="en-US" sz="3200" baseline="-25000" dirty="0" smtClean="0">
                <a:ea typeface="ＭＳ Ｐゴシック" charset="-128"/>
              </a:rPr>
              <a:t>(s)</a:t>
            </a:r>
            <a:r>
              <a:rPr lang="en-US" sz="3200" dirty="0" smtClean="0">
                <a:ea typeface="ＭＳ Ｐゴシック" charset="-128"/>
              </a:rPr>
              <a:t> </a:t>
            </a:r>
            <a:r>
              <a:rPr lang="en-US" sz="3200" dirty="0" smtClean="0">
                <a:ea typeface="ＭＳ Ｐゴシック" charset="-128"/>
                <a:cs typeface="Arial" pitchFamily="34" charset="0"/>
              </a:rPr>
              <a:t>→ Zn</a:t>
            </a:r>
            <a:r>
              <a:rPr lang="en-US" sz="3200" baseline="30000" dirty="0" smtClean="0">
                <a:ea typeface="ＭＳ Ｐゴシック" charset="-128"/>
                <a:cs typeface="Arial" pitchFamily="34" charset="0"/>
              </a:rPr>
              <a:t>2+</a:t>
            </a:r>
            <a:r>
              <a:rPr lang="en-US" sz="3200" baseline="-25000" dirty="0" smtClean="0">
                <a:ea typeface="ＭＳ Ｐゴシック" charset="-128"/>
                <a:cs typeface="Arial" pitchFamily="34" charset="0"/>
              </a:rPr>
              <a:t>(</a:t>
            </a:r>
            <a:r>
              <a:rPr lang="en-US" sz="3200" baseline="-25000" dirty="0" err="1" smtClean="0">
                <a:ea typeface="ＭＳ Ｐゴシック" charset="-128"/>
                <a:cs typeface="Arial" pitchFamily="34" charset="0"/>
              </a:rPr>
              <a:t>aq</a:t>
            </a:r>
            <a:r>
              <a:rPr lang="en-US" sz="3200" baseline="-25000" dirty="0" smtClean="0">
                <a:ea typeface="ＭＳ Ｐゴシック" charset="-128"/>
                <a:cs typeface="Arial" pitchFamily="34" charset="0"/>
              </a:rPr>
              <a:t>)</a:t>
            </a:r>
            <a:r>
              <a:rPr lang="en-US" sz="3200" dirty="0" smtClean="0">
                <a:ea typeface="ＭＳ Ｐゴシック" charset="-128"/>
                <a:cs typeface="Arial" pitchFamily="34" charset="0"/>
              </a:rPr>
              <a:t> + 2e</a:t>
            </a:r>
            <a:r>
              <a:rPr lang="en-US" sz="3200" baseline="30000" dirty="0" smtClean="0">
                <a:ea typeface="ＭＳ Ｐゴシック" charset="-128"/>
                <a:cs typeface="Arial" pitchFamily="34" charset="0"/>
              </a:rPr>
              <a:t>-    Oxidation</a:t>
            </a:r>
          </a:p>
          <a:p>
            <a:r>
              <a:rPr lang="en-US" sz="3200" dirty="0" smtClean="0">
                <a:ea typeface="ＭＳ Ｐゴシック" charset="-128"/>
                <a:cs typeface="Arial" pitchFamily="34" charset="0"/>
              </a:rPr>
              <a:t> 	   Cathode Cu</a:t>
            </a:r>
            <a:r>
              <a:rPr lang="en-US" sz="3200" baseline="30000" dirty="0" smtClean="0">
                <a:ea typeface="ＭＳ Ｐゴシック" charset="-128"/>
                <a:cs typeface="Arial" pitchFamily="34" charset="0"/>
              </a:rPr>
              <a:t>2+</a:t>
            </a:r>
            <a:r>
              <a:rPr lang="en-US" sz="3200" baseline="-25000" dirty="0" smtClean="0">
                <a:ea typeface="ＭＳ Ｐゴシック" charset="-128"/>
                <a:cs typeface="Arial" pitchFamily="34" charset="0"/>
              </a:rPr>
              <a:t>(</a:t>
            </a:r>
            <a:r>
              <a:rPr lang="en-US" sz="3200" baseline="-25000" dirty="0" err="1" smtClean="0">
                <a:ea typeface="ＭＳ Ｐゴシック" charset="-128"/>
                <a:cs typeface="Arial" pitchFamily="34" charset="0"/>
              </a:rPr>
              <a:t>aq</a:t>
            </a:r>
            <a:r>
              <a:rPr lang="en-US" sz="3200" baseline="-25000" dirty="0" smtClean="0">
                <a:ea typeface="ＭＳ Ｐゴシック" charset="-128"/>
                <a:cs typeface="Arial" pitchFamily="34" charset="0"/>
              </a:rPr>
              <a:t>)</a:t>
            </a:r>
            <a:r>
              <a:rPr lang="en-US" sz="3200" dirty="0" smtClean="0">
                <a:ea typeface="ＭＳ Ｐゴシック" charset="-128"/>
                <a:cs typeface="Arial" pitchFamily="34" charset="0"/>
              </a:rPr>
              <a:t> + 2e</a:t>
            </a:r>
            <a:r>
              <a:rPr lang="en-US" sz="3200" baseline="30000" dirty="0" smtClean="0">
                <a:ea typeface="ＭＳ Ｐゴシック" charset="-128"/>
                <a:cs typeface="Arial" pitchFamily="34" charset="0"/>
              </a:rPr>
              <a:t>-</a:t>
            </a:r>
            <a:r>
              <a:rPr lang="en-US" sz="3200" dirty="0" smtClean="0">
                <a:ea typeface="ＭＳ Ｐゴシック" charset="-128"/>
                <a:cs typeface="Arial" pitchFamily="34" charset="0"/>
              </a:rPr>
              <a:t> → Cu</a:t>
            </a:r>
            <a:r>
              <a:rPr lang="en-US" sz="3200" baseline="-25000" dirty="0" smtClean="0">
                <a:ea typeface="ＭＳ Ｐゴシック" charset="-128"/>
                <a:cs typeface="Arial" pitchFamily="34" charset="0"/>
              </a:rPr>
              <a:t>(s)    Reduction</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endParaRPr kumimoji="0" lang="en-US" sz="3400" b="0" i="0" u="none" strike="noStrike" kern="1200" cap="none" spc="0" normalizeH="0" baseline="0" noProof="0" dirty="0" smtClean="0">
              <a:ln>
                <a:noFill/>
              </a:ln>
              <a:solidFill>
                <a:schemeClr val="tx1"/>
              </a:solidFill>
              <a:effectLst/>
              <a:uLnTx/>
              <a:uFillTx/>
              <a:latin typeface="+mn-lt"/>
              <a:ea typeface="ＭＳ Ｐゴシック" charset="-128"/>
              <a:cs typeface="+mn-cs"/>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914400" y="552450"/>
            <a:ext cx="7010400" cy="6305550"/>
          </a:xfrm>
          <a:prstGeom prst="rect">
            <a:avLst/>
          </a:prstGeom>
          <a:noFill/>
          <a:ln w="9525">
            <a:noFill/>
            <a:miter lim="800000"/>
            <a:headEnd/>
            <a:tailEnd/>
          </a:ln>
        </p:spPr>
      </p:pic>
      <p:sp>
        <p:nvSpPr>
          <p:cNvPr id="3" name="Rectangle 2"/>
          <p:cNvSpPr/>
          <p:nvPr/>
        </p:nvSpPr>
        <p:spPr>
          <a:xfrm>
            <a:off x="304800" y="3244334"/>
            <a:ext cx="1447801" cy="1200329"/>
          </a:xfrm>
          <a:prstGeom prst="rect">
            <a:avLst/>
          </a:prstGeom>
        </p:spPr>
        <p:txBody>
          <a:bodyPr wrap="square">
            <a:spAutoFit/>
          </a:bodyPr>
          <a:lstStyle/>
          <a:p>
            <a:pPr>
              <a:spcBef>
                <a:spcPct val="50000"/>
              </a:spcBef>
            </a:pPr>
            <a:r>
              <a:rPr lang="en-US" dirty="0" smtClean="0"/>
              <a:t>Zinc</a:t>
            </a:r>
          </a:p>
          <a:p>
            <a:pPr>
              <a:spcBef>
                <a:spcPct val="50000"/>
              </a:spcBef>
            </a:pPr>
            <a:r>
              <a:rPr lang="en-US" dirty="0" smtClean="0"/>
              <a:t>Oxidation</a:t>
            </a:r>
          </a:p>
          <a:p>
            <a:pPr>
              <a:spcBef>
                <a:spcPct val="50000"/>
              </a:spcBef>
            </a:pPr>
            <a:r>
              <a:rPr lang="en-US" dirty="0" smtClean="0"/>
              <a:t>Anode</a:t>
            </a:r>
            <a:endParaRPr lang="en-US" dirty="0"/>
          </a:p>
        </p:txBody>
      </p:sp>
      <p:sp>
        <p:nvSpPr>
          <p:cNvPr id="4" name="Rectangle 3"/>
          <p:cNvSpPr/>
          <p:nvPr/>
        </p:nvSpPr>
        <p:spPr>
          <a:xfrm>
            <a:off x="7391400" y="2819400"/>
            <a:ext cx="1524000" cy="1200329"/>
          </a:xfrm>
          <a:prstGeom prst="rect">
            <a:avLst/>
          </a:prstGeom>
        </p:spPr>
        <p:txBody>
          <a:bodyPr wrap="square">
            <a:spAutoFit/>
          </a:bodyPr>
          <a:lstStyle/>
          <a:p>
            <a:pPr>
              <a:spcBef>
                <a:spcPct val="50000"/>
              </a:spcBef>
            </a:pPr>
            <a:r>
              <a:rPr lang="en-US" dirty="0" smtClean="0"/>
              <a:t>Copper</a:t>
            </a:r>
          </a:p>
          <a:p>
            <a:pPr>
              <a:spcBef>
                <a:spcPct val="50000"/>
              </a:spcBef>
            </a:pPr>
            <a:r>
              <a:rPr lang="en-US" dirty="0" smtClean="0"/>
              <a:t>Reduction</a:t>
            </a:r>
          </a:p>
          <a:p>
            <a:pPr>
              <a:spcBef>
                <a:spcPct val="50000"/>
              </a:spcBef>
            </a:pPr>
            <a:r>
              <a:rPr lang="en-US" dirty="0" smtClean="0"/>
              <a:t>Cathode</a:t>
            </a:r>
            <a:endParaRPr lang="en-US" dirty="0"/>
          </a:p>
        </p:txBody>
      </p:sp>
      <p:sp>
        <p:nvSpPr>
          <p:cNvPr id="5" name="Oval 9"/>
          <p:cNvSpPr>
            <a:spLocks noChangeArrowheads="1"/>
          </p:cNvSpPr>
          <p:nvPr/>
        </p:nvSpPr>
        <p:spPr bwMode="auto">
          <a:xfrm rot="5400000">
            <a:off x="1371600" y="2895600"/>
            <a:ext cx="457200" cy="609600"/>
          </a:xfrm>
          <a:prstGeom prst="ellipse">
            <a:avLst/>
          </a:prstGeom>
          <a:noFill/>
          <a:ln w="28575">
            <a:solidFill>
              <a:schemeClr val="tx1"/>
            </a:solidFill>
            <a:round/>
            <a:headEnd/>
            <a:tailEnd/>
          </a:ln>
        </p:spPr>
        <p:txBody>
          <a:bodyPr wrap="none" anchor="ctr"/>
          <a:lstStyle/>
          <a:p>
            <a:pPr algn="ctr"/>
            <a:r>
              <a:rPr lang="en-US" sz="3600" b="1" dirty="0"/>
              <a:t>l</a:t>
            </a:r>
          </a:p>
        </p:txBody>
      </p:sp>
      <p:sp>
        <p:nvSpPr>
          <p:cNvPr id="6" name="Oval 8"/>
          <p:cNvSpPr>
            <a:spLocks noChangeArrowheads="1"/>
          </p:cNvSpPr>
          <p:nvPr/>
        </p:nvSpPr>
        <p:spPr bwMode="auto">
          <a:xfrm>
            <a:off x="6934200" y="2667000"/>
            <a:ext cx="457200" cy="533400"/>
          </a:xfrm>
          <a:prstGeom prst="ellipse">
            <a:avLst/>
          </a:prstGeom>
          <a:noFill/>
          <a:ln w="28575">
            <a:solidFill>
              <a:schemeClr val="tx1"/>
            </a:solidFill>
            <a:round/>
            <a:headEnd/>
            <a:tailEnd/>
          </a:ln>
        </p:spPr>
        <p:txBody>
          <a:bodyPr wrap="none" anchor="ctr"/>
          <a:lstStyle/>
          <a:p>
            <a:pPr algn="ctr"/>
            <a:r>
              <a:rPr lang="en-US" sz="3600" b="1" dirty="0"/>
              <a:t>+</a:t>
            </a:r>
          </a:p>
        </p:txBody>
      </p:sp>
      <p:sp>
        <p:nvSpPr>
          <p:cNvPr id="7" name="Oval 17"/>
          <p:cNvSpPr>
            <a:spLocks noChangeArrowheads="1"/>
          </p:cNvSpPr>
          <p:nvPr/>
        </p:nvSpPr>
        <p:spPr bwMode="auto">
          <a:xfrm>
            <a:off x="2895600" y="3505200"/>
            <a:ext cx="609600" cy="381000"/>
          </a:xfrm>
          <a:prstGeom prst="ellipse">
            <a:avLst/>
          </a:prstGeom>
          <a:solidFill>
            <a:schemeClr val="bg1"/>
          </a:solidFill>
          <a:ln w="19050">
            <a:solidFill>
              <a:schemeClr val="tx1"/>
            </a:solidFill>
            <a:round/>
            <a:headEnd/>
            <a:tailEnd/>
          </a:ln>
        </p:spPr>
        <p:txBody>
          <a:bodyPr wrap="none" anchor="ctr"/>
          <a:lstStyle/>
          <a:p>
            <a:pPr algn="ctr"/>
            <a:r>
              <a:rPr lang="en-US" dirty="0"/>
              <a:t>SO</a:t>
            </a:r>
            <a:r>
              <a:rPr lang="en-US" baseline="-25000" dirty="0"/>
              <a:t>4</a:t>
            </a:r>
            <a:r>
              <a:rPr lang="en-US" baseline="30000" dirty="0"/>
              <a:t>2-</a:t>
            </a:r>
          </a:p>
        </p:txBody>
      </p:sp>
      <p:sp>
        <p:nvSpPr>
          <p:cNvPr id="8" name="Line 32"/>
          <p:cNvSpPr>
            <a:spLocks noChangeShapeType="1"/>
          </p:cNvSpPr>
          <p:nvPr/>
        </p:nvSpPr>
        <p:spPr bwMode="auto">
          <a:xfrm>
            <a:off x="3276600" y="3962400"/>
            <a:ext cx="0" cy="762000"/>
          </a:xfrm>
          <a:prstGeom prst="line">
            <a:avLst/>
          </a:prstGeom>
          <a:noFill/>
          <a:ln w="38100">
            <a:solidFill>
              <a:schemeClr val="tx1"/>
            </a:solidFill>
            <a:round/>
            <a:headEnd/>
            <a:tailEnd type="triangle" w="med" len="med"/>
          </a:ln>
        </p:spPr>
        <p:txBody>
          <a:bodyPr/>
          <a:lstStyle/>
          <a:p>
            <a:endParaRPr lang="en-US"/>
          </a:p>
        </p:txBody>
      </p:sp>
      <p:sp>
        <p:nvSpPr>
          <p:cNvPr id="9" name="Oval 19"/>
          <p:cNvSpPr>
            <a:spLocks noChangeArrowheads="1"/>
          </p:cNvSpPr>
          <p:nvPr/>
        </p:nvSpPr>
        <p:spPr bwMode="auto">
          <a:xfrm>
            <a:off x="5672138" y="4648200"/>
            <a:ext cx="609600" cy="381000"/>
          </a:xfrm>
          <a:prstGeom prst="ellipse">
            <a:avLst/>
          </a:prstGeom>
          <a:solidFill>
            <a:schemeClr val="bg1"/>
          </a:solidFill>
          <a:ln w="19050">
            <a:solidFill>
              <a:schemeClr val="tx1"/>
            </a:solidFill>
            <a:round/>
            <a:headEnd/>
            <a:tailEnd/>
          </a:ln>
        </p:spPr>
        <p:txBody>
          <a:bodyPr wrap="none" anchor="ctr"/>
          <a:lstStyle/>
          <a:p>
            <a:pPr algn="ctr"/>
            <a:r>
              <a:rPr lang="en-US" dirty="0"/>
              <a:t>SO</a:t>
            </a:r>
            <a:r>
              <a:rPr lang="en-US" baseline="-25000" dirty="0"/>
              <a:t>4</a:t>
            </a:r>
            <a:r>
              <a:rPr lang="en-US" baseline="30000" dirty="0"/>
              <a:t>2-</a:t>
            </a:r>
          </a:p>
        </p:txBody>
      </p:sp>
      <p:sp>
        <p:nvSpPr>
          <p:cNvPr id="10" name="Line 30"/>
          <p:cNvSpPr>
            <a:spLocks noChangeShapeType="1"/>
          </p:cNvSpPr>
          <p:nvPr/>
        </p:nvSpPr>
        <p:spPr bwMode="auto">
          <a:xfrm flipV="1">
            <a:off x="6019800" y="3886200"/>
            <a:ext cx="0" cy="762000"/>
          </a:xfrm>
          <a:prstGeom prst="line">
            <a:avLst/>
          </a:prstGeom>
          <a:noFill/>
          <a:ln w="38100">
            <a:solidFill>
              <a:schemeClr val="tx1"/>
            </a:solidFill>
            <a:round/>
            <a:headEnd/>
            <a:tailEnd type="triangle" w="med" len="med"/>
          </a:ln>
        </p:spPr>
        <p:txBody>
          <a:bodyPr/>
          <a:lstStyle/>
          <a:p>
            <a:endParaRPr lang="en-US"/>
          </a:p>
        </p:txBody>
      </p:sp>
      <p:sp>
        <p:nvSpPr>
          <p:cNvPr id="11" name="Slide Number Placeholder 10"/>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par>
                                <p:cTn id="24" presetID="0" presetClass="path" presetSubtype="0" repeatCount="indefinite" accel="50000" decel="50000" fill="hold" grpId="0" nodeType="withEffect">
                                  <p:stCondLst>
                                    <p:cond delay="0"/>
                                  </p:stCondLst>
                                  <p:childTnLst>
                                    <p:animMotion origin="layout" path="M -0.00157 -0.02821 C -0.00052 -0.03839 -0.00018 -0.04856 0.00243 -0.05828 C 0.00156 -0.12904 0.01579 -0.16535 -0.02171 -0.20236 C -0.02709 -0.21346 -0.02101 -0.20351 -0.0283 -0.20929 C -0.03073 -0.21138 -0.03177 -0.21577 -0.03368 -0.21831 C -0.03785 -0.22386 -0.03698 -0.22016 -0.04167 -0.22363 C -0.04601 -0.22687 -0.05261 -0.23404 -0.05764 -0.23589 C -0.07153 -0.24098 -0.08733 -0.24329 -0.10157 -0.24491 C -0.14462 -0.24422 -0.18785 -0.24422 -0.23091 -0.24306 C -0.23473 -0.24306 -0.25261 -0.23358 -0.25903 -0.23242 C -0.27032 -0.2271 -0.27136 -0.20953 -0.279 -0.19866 C -0.28108 -0.18755 -0.28368 -0.17715 -0.28698 -0.16674 C -0.28889 -0.16096 -0.28872 -0.15703 -0.29237 -0.15263 C -0.29358 -0.14708 -0.29636 -0.13644 -0.29636 -0.13644 C -0.29862 -0.10985 -0.30087 -0.08325 -0.30296 -0.05666 C -0.30348 -0.05064 -0.30434 -0.03885 -0.30434 -0.03885 C -0.30487 -0.01757 -0.30504 0.0037 -0.30573 0.02498 C -0.30591 0.02984 -0.30677 0.03446 -0.30695 0.03932 C -0.30764 0.0643 -0.29775 0.13691 -0.3349 0.13691 " pathEditMode="relative" rAng="0" ptsTypes="ffffffffffffffffffA">
                                      <p:cBhvr>
                                        <p:cTn id="25" dur="3000" fill="hold"/>
                                        <p:tgtEl>
                                          <p:spTgt spid="9"/>
                                        </p:tgtEl>
                                        <p:attrNameLst>
                                          <p:attrName>ppt_x</p:attrName>
                                          <p:attrName>ppt_y</p:attrName>
                                        </p:attrNameLst>
                                      </p:cBhvr>
                                      <p:rCtr x="0" y="0"/>
                                    </p:animMotion>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9" grpId="1"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28600" y="914400"/>
            <a:ext cx="8686800" cy="57150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81000" y="685800"/>
            <a:ext cx="8458199" cy="54102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457199" y="1219201"/>
            <a:ext cx="8305801" cy="5029200"/>
          </a:xfrm>
          <a:prstGeom prst="rect">
            <a:avLst/>
          </a:prstGeom>
          <a:noFill/>
          <a:ln w="9525">
            <a:noFill/>
            <a:miter lim="800000"/>
            <a:headEnd/>
            <a:tailEnd/>
          </a:ln>
          <a:effectLst/>
        </p:spPr>
      </p:pic>
      <p:sp>
        <p:nvSpPr>
          <p:cNvPr id="3" name="Title 2"/>
          <p:cNvSpPr>
            <a:spLocks noGrp="1"/>
          </p:cNvSpPr>
          <p:nvPr>
            <p:ph type="title"/>
          </p:nvPr>
        </p:nvSpPr>
        <p:spPr>
          <a:xfrm>
            <a:off x="533400" y="685800"/>
            <a:ext cx="8305800" cy="667512"/>
          </a:xfrm>
        </p:spPr>
        <p:txBody>
          <a:bodyPr>
            <a:noAutofit/>
          </a:bodyPr>
          <a:lstStyle/>
          <a:p>
            <a:r>
              <a:rPr lang="en-US" sz="3200" b="1" dirty="0" smtClean="0">
                <a:solidFill>
                  <a:srgbClr val="FF0000"/>
                </a:solidFill>
              </a:rPr>
              <a:t>Reference Electrode-</a:t>
            </a:r>
            <a:endParaRPr lang="en-US" sz="3200" b="1" dirty="0">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381000" y="762000"/>
            <a:ext cx="8229600" cy="5795963"/>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1143000" y="952500"/>
            <a:ext cx="7239000" cy="5676900"/>
          </a:xfrm>
          <a:prstGeom prst="rect">
            <a:avLst/>
          </a:prstGeom>
          <a:noFill/>
          <a:ln w="9525">
            <a:noFill/>
            <a:miter lim="800000"/>
            <a:headEnd/>
            <a:tailEnd/>
          </a:ln>
          <a:effectLst/>
        </p:spPr>
      </p:pic>
      <p:sp>
        <p:nvSpPr>
          <p:cNvPr id="4" name="Title 3"/>
          <p:cNvSpPr>
            <a:spLocks noGrp="1"/>
          </p:cNvSpPr>
          <p:nvPr>
            <p:ph type="title"/>
          </p:nvPr>
        </p:nvSpPr>
        <p:spPr>
          <a:xfrm>
            <a:off x="1066800" y="0"/>
            <a:ext cx="7866888" cy="1219200"/>
          </a:xfrm>
        </p:spPr>
        <p:txBody>
          <a:bodyPr>
            <a:noAutofit/>
          </a:bodyPr>
          <a:lstStyle/>
          <a:p>
            <a:r>
              <a:rPr lang="en-US" sz="2400" i="1" dirty="0" smtClean="0">
                <a:solidFill>
                  <a:srgbClr val="FF0000"/>
                </a:solidFill>
              </a:rPr>
              <a:t>Concentration Cell :</a:t>
            </a:r>
            <a:r>
              <a:rPr lang="en-US" sz="2400" i="1" dirty="0" smtClean="0"/>
              <a:t> is a galvanic cell composed of the same</a:t>
            </a:r>
            <a:br>
              <a:rPr lang="en-US" sz="2400" i="1" dirty="0" smtClean="0"/>
            </a:br>
            <a:r>
              <a:rPr lang="en-US" sz="2400" dirty="0" smtClean="0"/>
              <a:t>material but differing in ion concentrations.</a:t>
            </a:r>
            <a:endParaRPr lang="en-US" sz="24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1219200" y="457200"/>
            <a:ext cx="7467600" cy="5570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70C0"/>
                </a:solidFill>
                <a:effectLst/>
                <a:latin typeface="Arial" pitchFamily="34" charset="0"/>
                <a:ea typeface="Times New Roman" pitchFamily="18" charset="0"/>
                <a:cs typeface="Mangal" pitchFamily="2"/>
              </a:rPr>
              <a:t>				</a:t>
            </a:r>
            <a:endParaRPr kumimoji="0" lang="en-US" sz="900" b="0" i="0" u="none" strike="noStrike" cap="none" normalizeH="0" baseline="0" dirty="0" smtClean="0">
              <a:ln>
                <a:noFill/>
              </a:ln>
              <a:solidFill>
                <a:srgbClr val="0070C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CH-501</a:t>
            </a:r>
            <a:endParaRPr kumimoji="0" lang="en-US" sz="2000" b="1" i="0" u="none" strike="noStrike" cap="none" normalizeH="0" baseline="0" dirty="0" smtClean="0">
              <a:ln>
                <a:noFill/>
              </a:ln>
              <a:solidFill>
                <a:srgbClr val="FF0000"/>
              </a:solidFill>
              <a:effectLst/>
              <a:latin typeface="Times New Roman" pitchFamily="18" charset="0"/>
              <a:cs typeface="Times New Roman" pitchFamily="18" charset="0"/>
            </a:endParaRPr>
          </a:p>
          <a:p>
            <a:pPr lvl="0" algn="ctr" fontAlgn="base">
              <a:spcBef>
                <a:spcPct val="0"/>
              </a:spcBef>
              <a:spcAft>
                <a:spcPct val="0"/>
              </a:spcAft>
            </a:pPr>
            <a:r>
              <a:rPr kumimoji="0" lang="en-US"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Subject-</a:t>
            </a:r>
            <a:r>
              <a:rPr kumimoji="0" lang="en-US"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Principles of Physical Chemistry-I</a:t>
            </a:r>
          </a:p>
          <a:p>
            <a:pPr lvl="0" fontAlgn="base">
              <a:spcBef>
                <a:spcPct val="0"/>
              </a:spcBef>
              <a:spcAft>
                <a:spcPct val="0"/>
              </a:spcAft>
            </a:pPr>
            <a:r>
              <a:rPr lang="en-US" sz="2000" b="1" dirty="0" smtClean="0">
                <a:solidFill>
                  <a:srgbClr val="FF0000"/>
                </a:solidFill>
                <a:latin typeface="Times New Roman" pitchFamily="18" charset="0"/>
                <a:ea typeface="Times New Roman" pitchFamily="18" charset="0"/>
                <a:cs typeface="Times New Roman" pitchFamily="18" charset="0"/>
              </a:rPr>
              <a:t>UNIT- 4. Electrochemical Cell	                          (L-12, -M15</a:t>
            </a:r>
            <a:r>
              <a:rPr lang="en-US" sz="2000" b="1" dirty="0" smtClean="0">
                <a:solidFill>
                  <a:srgbClr val="0070C0"/>
                </a:solidFill>
                <a:latin typeface="Times New Roman" pitchFamily="18" charset="0"/>
                <a:ea typeface="Times New Roman" pitchFamily="18" charset="0"/>
                <a:cs typeface="Times New Roman" pitchFamily="18" charset="0"/>
              </a:rPr>
              <a:t>)</a:t>
            </a:r>
            <a:endParaRPr lang="en-US" sz="2000" dirty="0" smtClean="0">
              <a:solidFill>
                <a:srgbClr val="0070C0"/>
              </a:solidFill>
              <a:latin typeface="Times New Roman" pitchFamily="18" charset="0"/>
              <a:cs typeface="Times New Roman" pitchFamily="18" charset="0"/>
            </a:endParaRPr>
          </a:p>
          <a:p>
            <a:pPr lvl="0" eaLnBrk="0" fontAlgn="base" hangingPunct="0">
              <a:spcBef>
                <a:spcPct val="0"/>
              </a:spcBef>
              <a:spcAft>
                <a:spcPct val="0"/>
              </a:spcAft>
              <a:buFont typeface="Arial" pitchFamily="34" charset="0"/>
              <a:buChar char="•"/>
            </a:pPr>
            <a:r>
              <a:rPr lang="en-US" b="1" dirty="0" smtClean="0">
                <a:solidFill>
                  <a:srgbClr val="0070C0"/>
                </a:solidFill>
                <a:latin typeface="Times New Roman" pitchFamily="18" charset="0"/>
                <a:ea typeface="Times New Roman" pitchFamily="18" charset="0"/>
                <a:cs typeface="Times New Roman" pitchFamily="18" charset="0"/>
              </a:rPr>
              <a:t>Introduction, </a:t>
            </a:r>
          </a:p>
          <a:p>
            <a:pPr lvl="0" eaLnBrk="0" fontAlgn="base" hangingPunct="0">
              <a:spcBef>
                <a:spcPct val="0"/>
              </a:spcBef>
              <a:spcAft>
                <a:spcPct val="0"/>
              </a:spcAft>
              <a:buFont typeface="Arial" pitchFamily="34" charset="0"/>
              <a:buChar char="•"/>
            </a:pPr>
            <a:r>
              <a:rPr lang="en-US" b="1" dirty="0" smtClean="0">
                <a:solidFill>
                  <a:srgbClr val="0070C0"/>
                </a:solidFill>
                <a:latin typeface="Times New Roman" pitchFamily="18" charset="0"/>
                <a:ea typeface="Times New Roman" pitchFamily="18" charset="0"/>
                <a:cs typeface="Times New Roman" pitchFamily="18" charset="0"/>
              </a:rPr>
              <a:t> </a:t>
            </a:r>
            <a:r>
              <a:rPr lang="en-US" b="1" dirty="0" err="1" smtClean="0">
                <a:solidFill>
                  <a:srgbClr val="0070C0"/>
                </a:solidFill>
                <a:latin typeface="Times New Roman" pitchFamily="18" charset="0"/>
                <a:ea typeface="Times New Roman" pitchFamily="18" charset="0"/>
                <a:cs typeface="Times New Roman" pitchFamily="18" charset="0"/>
              </a:rPr>
              <a:t>Oerview</a:t>
            </a:r>
            <a:r>
              <a:rPr lang="en-US" b="1" dirty="0" smtClean="0">
                <a:solidFill>
                  <a:srgbClr val="0070C0"/>
                </a:solidFill>
                <a:latin typeface="Times New Roman" pitchFamily="18" charset="0"/>
                <a:ea typeface="Times New Roman" pitchFamily="18" charset="0"/>
                <a:cs typeface="Times New Roman" pitchFamily="18" charset="0"/>
              </a:rPr>
              <a:t> of electrode processes,</a:t>
            </a:r>
          </a:p>
          <a:p>
            <a:pPr lvl="0" eaLnBrk="0" fontAlgn="base" hangingPunct="0">
              <a:spcBef>
                <a:spcPct val="0"/>
              </a:spcBef>
              <a:spcAft>
                <a:spcPct val="0"/>
              </a:spcAft>
              <a:buFont typeface="Arial" pitchFamily="34" charset="0"/>
              <a:buChar char="•"/>
            </a:pPr>
            <a:r>
              <a:rPr lang="en-US" b="1" dirty="0" smtClean="0">
                <a:solidFill>
                  <a:srgbClr val="0070C0"/>
                </a:solidFill>
                <a:latin typeface="Times New Roman" pitchFamily="18" charset="0"/>
                <a:ea typeface="Times New Roman" pitchFamily="18" charset="0"/>
                <a:cs typeface="Times New Roman" pitchFamily="18" charset="0"/>
              </a:rPr>
              <a:t> </a:t>
            </a:r>
            <a:r>
              <a:rPr lang="en-US" b="1" dirty="0" err="1" smtClean="0">
                <a:solidFill>
                  <a:srgbClr val="0070C0"/>
                </a:solidFill>
                <a:latin typeface="Times New Roman" pitchFamily="18" charset="0"/>
                <a:ea typeface="Times New Roman" pitchFamily="18" charset="0"/>
                <a:cs typeface="Times New Roman" pitchFamily="18" charset="0"/>
              </a:rPr>
              <a:t>Faradaic</a:t>
            </a:r>
            <a:r>
              <a:rPr lang="en-US" b="1" dirty="0" smtClean="0">
                <a:solidFill>
                  <a:srgbClr val="0070C0"/>
                </a:solidFill>
                <a:latin typeface="Times New Roman" pitchFamily="18" charset="0"/>
                <a:ea typeface="Times New Roman" pitchFamily="18" charset="0"/>
                <a:cs typeface="Times New Roman" pitchFamily="18" charset="0"/>
              </a:rPr>
              <a:t> and non-</a:t>
            </a:r>
            <a:r>
              <a:rPr lang="en-US" b="1" dirty="0" err="1" smtClean="0">
                <a:solidFill>
                  <a:srgbClr val="0070C0"/>
                </a:solidFill>
                <a:latin typeface="Times New Roman" pitchFamily="18" charset="0"/>
                <a:ea typeface="Times New Roman" pitchFamily="18" charset="0"/>
                <a:cs typeface="Times New Roman" pitchFamily="18" charset="0"/>
              </a:rPr>
              <a:t>Faradaic</a:t>
            </a:r>
            <a:r>
              <a:rPr lang="en-US" b="1" dirty="0" smtClean="0">
                <a:solidFill>
                  <a:srgbClr val="0070C0"/>
                </a:solidFill>
                <a:latin typeface="Times New Roman" pitchFamily="18" charset="0"/>
                <a:ea typeface="Times New Roman" pitchFamily="18" charset="0"/>
                <a:cs typeface="Times New Roman" pitchFamily="18" charset="0"/>
              </a:rPr>
              <a:t> Processes,  </a:t>
            </a:r>
          </a:p>
          <a:p>
            <a:pPr lvl="0" eaLnBrk="0" fontAlgn="base" hangingPunct="0">
              <a:spcBef>
                <a:spcPct val="0"/>
              </a:spcBef>
              <a:spcAft>
                <a:spcPct val="0"/>
              </a:spcAft>
              <a:buFont typeface="Arial" pitchFamily="34" charset="0"/>
              <a:buChar char="•"/>
            </a:pPr>
            <a:r>
              <a:rPr lang="en-US" b="1" dirty="0" smtClean="0">
                <a:solidFill>
                  <a:srgbClr val="0070C0"/>
                </a:solidFill>
                <a:latin typeface="Times New Roman" pitchFamily="18" charset="0"/>
                <a:ea typeface="Times New Roman" pitchFamily="18" charset="0"/>
                <a:cs typeface="Times New Roman" pitchFamily="18" charset="0"/>
              </a:rPr>
              <a:t>Introduction to electrical double layer, </a:t>
            </a:r>
          </a:p>
          <a:p>
            <a:pPr lvl="0" eaLnBrk="0" fontAlgn="base" hangingPunct="0">
              <a:spcBef>
                <a:spcPct val="0"/>
              </a:spcBef>
              <a:spcAft>
                <a:spcPct val="0"/>
              </a:spcAft>
              <a:buFont typeface="Arial" pitchFamily="34" charset="0"/>
              <a:buChar char="•"/>
            </a:pPr>
            <a:r>
              <a:rPr lang="en-US" b="1" dirty="0" smtClean="0">
                <a:solidFill>
                  <a:srgbClr val="0070C0"/>
                </a:solidFill>
                <a:latin typeface="Times New Roman" pitchFamily="18" charset="0"/>
                <a:ea typeface="Times New Roman" pitchFamily="18" charset="0"/>
                <a:cs typeface="Times New Roman" pitchFamily="18" charset="0"/>
              </a:rPr>
              <a:t> Factors affecting electrode reaction rate and current.</a:t>
            </a:r>
          </a:p>
          <a:p>
            <a:pPr lvl="0" eaLnBrk="0" fontAlgn="base" hangingPunct="0">
              <a:spcBef>
                <a:spcPct val="0"/>
              </a:spcBef>
              <a:spcAft>
                <a:spcPct val="0"/>
              </a:spcAft>
              <a:buFont typeface="Arial" pitchFamily="34" charset="0"/>
              <a:buChar char="•"/>
            </a:pPr>
            <a:r>
              <a:rPr lang="en-US" b="1" dirty="0" smtClean="0">
                <a:solidFill>
                  <a:srgbClr val="0070C0"/>
                </a:solidFill>
                <a:latin typeface="Times New Roman" pitchFamily="18" charset="0"/>
                <a:ea typeface="Times New Roman" pitchFamily="18" charset="0"/>
                <a:cs typeface="Times New Roman" pitchFamily="18" charset="0"/>
              </a:rPr>
              <a:t> Classification of electrochemical cell,</a:t>
            </a:r>
          </a:p>
          <a:p>
            <a:pPr lvl="0" eaLnBrk="0" fontAlgn="base" hangingPunct="0">
              <a:spcBef>
                <a:spcPct val="0"/>
              </a:spcBef>
              <a:spcAft>
                <a:spcPct val="0"/>
              </a:spcAft>
              <a:buFont typeface="Arial" pitchFamily="34" charset="0"/>
              <a:buChar char="•"/>
            </a:pPr>
            <a:r>
              <a:rPr lang="en-US" b="1" dirty="0" smtClean="0">
                <a:solidFill>
                  <a:srgbClr val="0070C0"/>
                </a:solidFill>
                <a:latin typeface="Times New Roman" pitchFamily="18" charset="0"/>
                <a:ea typeface="Times New Roman" pitchFamily="18" charset="0"/>
                <a:cs typeface="Times New Roman" pitchFamily="18" charset="0"/>
              </a:rPr>
              <a:t> EMF expression for chemical cell with and without transference,</a:t>
            </a:r>
          </a:p>
          <a:p>
            <a:pPr lvl="0" eaLnBrk="0" fontAlgn="base" hangingPunct="0">
              <a:spcBef>
                <a:spcPct val="0"/>
              </a:spcBef>
              <a:spcAft>
                <a:spcPct val="0"/>
              </a:spcAft>
              <a:buFont typeface="Arial" pitchFamily="34" charset="0"/>
              <a:buChar char="•"/>
            </a:pPr>
            <a:r>
              <a:rPr lang="en-US" b="1" dirty="0" smtClean="0">
                <a:solidFill>
                  <a:srgbClr val="0070C0"/>
                </a:solidFill>
                <a:latin typeface="Times New Roman" pitchFamily="18" charset="0"/>
                <a:ea typeface="Times New Roman" pitchFamily="18" charset="0"/>
                <a:cs typeface="Times New Roman" pitchFamily="18" charset="0"/>
              </a:rPr>
              <a:t> Liquid junction potential, </a:t>
            </a:r>
          </a:p>
          <a:p>
            <a:pPr lvl="0" eaLnBrk="0" fontAlgn="base" hangingPunct="0">
              <a:spcBef>
                <a:spcPct val="0"/>
              </a:spcBef>
              <a:spcAft>
                <a:spcPct val="0"/>
              </a:spcAft>
              <a:buFont typeface="Arial" pitchFamily="34" charset="0"/>
              <a:buChar char="•"/>
            </a:pPr>
            <a:r>
              <a:rPr lang="en-US" b="1" dirty="0" smtClean="0">
                <a:solidFill>
                  <a:srgbClr val="0070C0"/>
                </a:solidFill>
                <a:latin typeface="Times New Roman" pitchFamily="18" charset="0"/>
                <a:ea typeface="Times New Roman" pitchFamily="18" charset="0"/>
                <a:cs typeface="Times New Roman" pitchFamily="18" charset="0"/>
              </a:rPr>
              <a:t>Types of liquid junction potential, </a:t>
            </a:r>
          </a:p>
          <a:p>
            <a:pPr lvl="0" eaLnBrk="0" fontAlgn="base" hangingPunct="0">
              <a:spcBef>
                <a:spcPct val="0"/>
              </a:spcBef>
              <a:spcAft>
                <a:spcPct val="0"/>
              </a:spcAft>
              <a:buFont typeface="Arial" pitchFamily="34" charset="0"/>
              <a:buChar char="•"/>
            </a:pPr>
            <a:r>
              <a:rPr lang="en-US" b="1" dirty="0" smtClean="0">
                <a:solidFill>
                  <a:srgbClr val="0070C0"/>
                </a:solidFill>
                <a:latin typeface="Times New Roman" pitchFamily="18" charset="0"/>
                <a:ea typeface="Times New Roman" pitchFamily="18" charset="0"/>
                <a:cs typeface="Times New Roman" pitchFamily="18" charset="0"/>
              </a:rPr>
              <a:t>Minimization of liquid junction potential. </a:t>
            </a:r>
          </a:p>
          <a:p>
            <a:pPr lvl="0" eaLnBrk="0" fontAlgn="base" hangingPunct="0">
              <a:spcBef>
                <a:spcPct val="0"/>
              </a:spcBef>
              <a:spcAft>
                <a:spcPct val="0"/>
              </a:spcAft>
              <a:buFont typeface="Arial" pitchFamily="34" charset="0"/>
              <a:buChar char="•"/>
            </a:pPr>
            <a:r>
              <a:rPr lang="en-US" b="1" dirty="0" smtClean="0">
                <a:solidFill>
                  <a:srgbClr val="0070C0"/>
                </a:solidFill>
                <a:latin typeface="Times New Roman" pitchFamily="18" charset="0"/>
                <a:ea typeface="Times New Roman" pitchFamily="18" charset="0"/>
                <a:cs typeface="Times New Roman" pitchFamily="18" charset="0"/>
              </a:rPr>
              <a:t>Application of EMF measurement for pH using </a:t>
            </a:r>
          </a:p>
          <a:p>
            <a:pPr lvl="0" eaLnBrk="0" fontAlgn="base" hangingPunct="0">
              <a:spcBef>
                <a:spcPct val="0"/>
              </a:spcBef>
              <a:spcAft>
                <a:spcPct val="0"/>
              </a:spcAft>
              <a:buFont typeface="Arial" pitchFamily="34" charset="0"/>
              <a:buChar char="•"/>
            </a:pPr>
            <a:r>
              <a:rPr lang="en-US" b="1" dirty="0" smtClean="0">
                <a:solidFill>
                  <a:srgbClr val="0070C0"/>
                </a:solidFill>
                <a:latin typeface="Times New Roman" pitchFamily="18" charset="0"/>
                <a:ea typeface="Times New Roman" pitchFamily="18" charset="0"/>
                <a:cs typeface="Times New Roman" pitchFamily="18" charset="0"/>
              </a:rPr>
              <a:t>Hydrogen gas electrode, </a:t>
            </a:r>
            <a:r>
              <a:rPr lang="en-US" b="1" dirty="0" err="1" smtClean="0">
                <a:solidFill>
                  <a:srgbClr val="0070C0"/>
                </a:solidFill>
                <a:latin typeface="Times New Roman" pitchFamily="18" charset="0"/>
                <a:ea typeface="Times New Roman" pitchFamily="18" charset="0"/>
                <a:cs typeface="Times New Roman" pitchFamily="18" charset="0"/>
              </a:rPr>
              <a:t>Quinhydrone</a:t>
            </a:r>
            <a:r>
              <a:rPr lang="en-US" b="1" dirty="0" smtClean="0">
                <a:solidFill>
                  <a:srgbClr val="0070C0"/>
                </a:solidFill>
                <a:latin typeface="Times New Roman" pitchFamily="18" charset="0"/>
                <a:ea typeface="Times New Roman" pitchFamily="18" charset="0"/>
                <a:cs typeface="Times New Roman" pitchFamily="18" charset="0"/>
              </a:rPr>
              <a:t> electrode and Glass electrode,</a:t>
            </a:r>
          </a:p>
          <a:p>
            <a:pPr lvl="0" eaLnBrk="0" fontAlgn="base" hangingPunct="0">
              <a:spcBef>
                <a:spcPct val="0"/>
              </a:spcBef>
              <a:spcAft>
                <a:spcPct val="0"/>
              </a:spcAft>
              <a:buFont typeface="Arial" pitchFamily="34" charset="0"/>
              <a:buChar char="•"/>
            </a:pPr>
            <a:r>
              <a:rPr lang="en-US" b="1" dirty="0" smtClean="0">
                <a:solidFill>
                  <a:srgbClr val="0070C0"/>
                </a:solidFill>
                <a:latin typeface="Times New Roman" pitchFamily="18" charset="0"/>
                <a:ea typeface="Times New Roman" pitchFamily="18" charset="0"/>
                <a:cs typeface="Times New Roman" pitchFamily="18" charset="0"/>
              </a:rPr>
              <a:t> </a:t>
            </a:r>
            <a:r>
              <a:rPr lang="en-US" b="1" dirty="0" smtClean="0">
                <a:solidFill>
                  <a:srgbClr val="0070C0"/>
                </a:solidFill>
                <a:latin typeface="Times New Roman" pitchFamily="18" charset="0"/>
                <a:ea typeface="Calibri" pitchFamily="34" charset="0"/>
                <a:cs typeface="Times New Roman" pitchFamily="18" charset="0"/>
              </a:rPr>
              <a:t>Related numerical.</a:t>
            </a:r>
            <a:endParaRPr lang="en-US" b="1" dirty="0" smtClean="0">
              <a:solidFill>
                <a:srgbClr val="0070C0"/>
              </a:solidFill>
              <a:latin typeface="Times New Roman" pitchFamily="18" charset="0"/>
              <a:cs typeface="Times New Roman" pitchFamily="18" charset="0"/>
            </a:endParaRPr>
          </a:p>
          <a:p>
            <a:pPr lvl="0" eaLnBrk="0" fontAlgn="base" hangingPunct="0">
              <a:spcBef>
                <a:spcPct val="0"/>
              </a:spcBef>
              <a:spcAft>
                <a:spcPct val="0"/>
              </a:spcAft>
            </a:pPr>
            <a:r>
              <a:rPr lang="en-US" sz="1600" b="1" dirty="0" smtClean="0">
                <a:solidFill>
                  <a:srgbClr val="0070C0"/>
                </a:solidFill>
                <a:latin typeface="Times New Roman" pitchFamily="18" charset="0"/>
                <a:ea typeface="Times New Roman" pitchFamily="18" charset="0"/>
                <a:cs typeface="Times New Roman" pitchFamily="18" charset="0"/>
              </a:rPr>
              <a:t>Ref. 5: 1-4, 9, 10, 12-14, 23, 24, 64, 72, 73, 74</a:t>
            </a:r>
            <a:endParaRPr lang="en-US" sz="1600" dirty="0" smtClean="0">
              <a:solidFill>
                <a:srgbClr val="0070C0"/>
              </a:solidFill>
              <a:latin typeface="Times New Roman" pitchFamily="18" charset="0"/>
              <a:cs typeface="Times New Roman" pitchFamily="18" charset="0"/>
            </a:endParaRPr>
          </a:p>
          <a:p>
            <a:pPr lvl="0" eaLnBrk="0" fontAlgn="base" hangingPunct="0">
              <a:spcBef>
                <a:spcPct val="0"/>
              </a:spcBef>
              <a:spcAft>
                <a:spcPct val="0"/>
              </a:spcAft>
            </a:pPr>
            <a:r>
              <a:rPr lang="en-US" sz="1600" b="1" dirty="0" smtClean="0">
                <a:solidFill>
                  <a:srgbClr val="0070C0"/>
                </a:solidFill>
                <a:latin typeface="Times New Roman" pitchFamily="18" charset="0"/>
                <a:ea typeface="Times New Roman" pitchFamily="18" charset="0"/>
                <a:cs typeface="Times New Roman" pitchFamily="18" charset="0"/>
              </a:rPr>
              <a:t>Ref. 4: 807, 808, 811, 812, 816-818</a:t>
            </a:r>
            <a:endParaRPr lang="en-US" sz="1600" dirty="0" smtClean="0">
              <a:solidFill>
                <a:srgbClr val="0070C0"/>
              </a:solidFill>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0070C0"/>
              </a:solidFill>
              <a:effectLst/>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381000"/>
            <a:ext cx="7848600" cy="2862322"/>
          </a:xfrm>
          <a:prstGeom prst="rect">
            <a:avLst/>
          </a:prstGeom>
        </p:spPr>
        <p:txBody>
          <a:bodyPr wrap="square">
            <a:spAutoFit/>
          </a:bodyPr>
          <a:lstStyle/>
          <a:p>
            <a:r>
              <a:rPr lang="en-US" dirty="0" smtClean="0"/>
              <a:t>Both Galvanic and Electrolytic cells contain:</a:t>
            </a:r>
          </a:p>
          <a:p>
            <a:r>
              <a:rPr lang="en-US" dirty="0" smtClean="0"/>
              <a:t>Two electrodes: the Anode and the Cathode </a:t>
            </a:r>
            <a:r>
              <a:rPr lang="en-US" b="1" u="sng" dirty="0" smtClean="0"/>
              <a:t>(NOTE: Cathode does not mean +, and Anode does not mean -)</a:t>
            </a:r>
            <a:endParaRPr lang="en-US" dirty="0" smtClean="0"/>
          </a:p>
          <a:p>
            <a:r>
              <a:rPr lang="en-US" dirty="0" smtClean="0"/>
              <a:t>Volt meter: measures the electric current. In Galvanic cells, this shows how much current is produced; in Electrolytic cells, this shows how much current is charging the system.</a:t>
            </a:r>
          </a:p>
          <a:p>
            <a:r>
              <a:rPr lang="en-US" dirty="0" smtClean="0"/>
              <a:t>Electrolyte</a:t>
            </a:r>
          </a:p>
          <a:p>
            <a:pPr lvl="1"/>
            <a:r>
              <a:rPr lang="en-US" dirty="0" smtClean="0"/>
              <a:t>conducting medium</a:t>
            </a:r>
          </a:p>
          <a:p>
            <a:pPr lvl="1"/>
            <a:r>
              <a:rPr lang="en-US" dirty="0" smtClean="0"/>
              <a:t>has contact with electrodes</a:t>
            </a:r>
          </a:p>
          <a:p>
            <a:pPr lvl="1"/>
            <a:r>
              <a:rPr lang="en-US" dirty="0" smtClean="0"/>
              <a:t>usually in aqueous solution of ionic compounds</a:t>
            </a:r>
          </a:p>
        </p:txBody>
      </p:sp>
      <p:pic>
        <p:nvPicPr>
          <p:cNvPr id="3" name="Picture 4" descr="PPT - Voltaic/Galvanic Cells PowerPoint Presentation, free ..."/>
          <p:cNvPicPr>
            <a:picLocks noChangeAspect="1" noChangeArrowheads="1"/>
          </p:cNvPicPr>
          <p:nvPr/>
        </p:nvPicPr>
        <p:blipFill>
          <a:blip r:embed="rId2"/>
          <a:srcRect/>
          <a:stretch>
            <a:fillRect/>
          </a:stretch>
        </p:blipFill>
        <p:spPr bwMode="auto">
          <a:xfrm>
            <a:off x="4572000" y="3657600"/>
            <a:ext cx="4343400" cy="3048000"/>
          </a:xfrm>
          <a:prstGeom prst="rect">
            <a:avLst/>
          </a:prstGeom>
          <a:noFill/>
        </p:spPr>
      </p:pic>
      <p:pic>
        <p:nvPicPr>
          <p:cNvPr id="4" name="Picture 4" descr="Electrolytic Cells. - ppt download"/>
          <p:cNvPicPr>
            <a:picLocks noChangeAspect="1" noChangeArrowheads="1"/>
          </p:cNvPicPr>
          <p:nvPr/>
        </p:nvPicPr>
        <p:blipFill>
          <a:blip r:embed="rId3"/>
          <a:srcRect/>
          <a:stretch>
            <a:fillRect/>
          </a:stretch>
        </p:blipFill>
        <p:spPr bwMode="auto">
          <a:xfrm>
            <a:off x="381001" y="3581400"/>
            <a:ext cx="4267200" cy="304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04838" y="309563"/>
            <a:ext cx="8310562" cy="6238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Electrochemical Cell - Definition, Description, Types, Applicat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2" descr="Electrochemical Cells | Chemistry, Class 12, Electro Chemistry"/>
          <p:cNvPicPr>
            <a:picLocks noChangeAspect="1" noChangeArrowheads="1"/>
          </p:cNvPicPr>
          <p:nvPr/>
        </p:nvPicPr>
        <p:blipFill>
          <a:blip r:embed="rId2"/>
          <a:srcRect/>
          <a:stretch>
            <a:fillRect/>
          </a:stretch>
        </p:blipFill>
        <p:spPr bwMode="auto">
          <a:xfrm>
            <a:off x="228600" y="228600"/>
            <a:ext cx="4343400" cy="2743200"/>
          </a:xfrm>
          <a:prstGeom prst="rect">
            <a:avLst/>
          </a:prstGeom>
          <a:noFill/>
        </p:spPr>
      </p:pic>
      <p:pic>
        <p:nvPicPr>
          <p:cNvPr id="1030" name="Picture 6" descr="Galvanic cell - Wikipedia"/>
          <p:cNvPicPr>
            <a:picLocks noChangeAspect="1" noChangeArrowheads="1"/>
          </p:cNvPicPr>
          <p:nvPr/>
        </p:nvPicPr>
        <p:blipFill>
          <a:blip r:embed="rId3"/>
          <a:srcRect/>
          <a:stretch>
            <a:fillRect/>
          </a:stretch>
        </p:blipFill>
        <p:spPr bwMode="auto">
          <a:xfrm>
            <a:off x="1676400" y="2971800"/>
            <a:ext cx="6924675" cy="356235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838200" y="847725"/>
            <a:ext cx="7924800" cy="5162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Salt Bridge</a:t>
            </a:r>
            <a:endParaRPr lang="en-US" dirty="0"/>
          </a:p>
        </p:txBody>
      </p:sp>
      <p:sp>
        <p:nvSpPr>
          <p:cNvPr id="3" name="Rectangle 2"/>
          <p:cNvSpPr/>
          <p:nvPr/>
        </p:nvSpPr>
        <p:spPr>
          <a:xfrm>
            <a:off x="1143000" y="1752600"/>
            <a:ext cx="5715000" cy="1477328"/>
          </a:xfrm>
          <a:prstGeom prst="rect">
            <a:avLst/>
          </a:prstGeom>
        </p:spPr>
        <p:txBody>
          <a:bodyPr wrap="square">
            <a:spAutoFit/>
          </a:bodyPr>
          <a:lstStyle/>
          <a:p>
            <a:r>
              <a:rPr lang="en-US" dirty="0" smtClean="0"/>
              <a:t>Functions of  Salt bridge</a:t>
            </a:r>
          </a:p>
          <a:p>
            <a:pPr lvl="1"/>
            <a:r>
              <a:rPr lang="en-US" dirty="0" smtClean="0"/>
              <a:t>joins the two halves of the electrochemical cell</a:t>
            </a:r>
          </a:p>
          <a:p>
            <a:pPr lvl="1"/>
            <a:r>
              <a:rPr lang="en-US" dirty="0" smtClean="0"/>
              <a:t>filled with a salt solution or gel</a:t>
            </a:r>
          </a:p>
          <a:p>
            <a:pPr lvl="1"/>
            <a:r>
              <a:rPr lang="en-US" dirty="0" smtClean="0"/>
              <a:t>keeps the solution separate</a:t>
            </a:r>
          </a:p>
          <a:p>
            <a:pPr lvl="1"/>
            <a:r>
              <a:rPr lang="en-US" dirty="0" smtClean="0"/>
              <a:t>Completes the circuit</a:t>
            </a:r>
            <a:endParaRPr lang="en-US" dirty="0"/>
          </a:p>
        </p:txBody>
      </p:sp>
      <p:pic>
        <p:nvPicPr>
          <p:cNvPr id="8194" name="Picture 2" descr="SCIENCE LAB SUPPLIES ::.."/>
          <p:cNvPicPr>
            <a:picLocks noChangeAspect="1" noChangeArrowheads="1"/>
          </p:cNvPicPr>
          <p:nvPr/>
        </p:nvPicPr>
        <p:blipFill>
          <a:blip r:embed="rId2"/>
          <a:srcRect/>
          <a:stretch>
            <a:fillRect/>
          </a:stretch>
        </p:blipFill>
        <p:spPr bwMode="auto">
          <a:xfrm>
            <a:off x="4381500" y="2743200"/>
            <a:ext cx="3848100" cy="3524251"/>
          </a:xfrm>
          <a:prstGeom prst="rect">
            <a:avLst/>
          </a:prstGeom>
          <a:noFill/>
        </p:spPr>
      </p:pic>
      <p:sp>
        <p:nvSpPr>
          <p:cNvPr id="8196" name="AutoShape 4" descr="knowledge sea: FUNCTION OF SALT BRID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8" name="AutoShape 6" descr="knowledge sea: FUNCTION OF SALT BRID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52400" y="2362200"/>
            <a:ext cx="4038600" cy="3324225"/>
          </a:xfrm>
          <a:prstGeom prst="rect">
            <a:avLst/>
          </a:prstGeom>
          <a:noFill/>
          <a:ln w="9525">
            <a:noFill/>
            <a:miter lim="800000"/>
            <a:headEnd/>
            <a:tailEnd/>
          </a:ln>
          <a:effectLst/>
        </p:spPr>
      </p:pic>
      <p:sp>
        <p:nvSpPr>
          <p:cNvPr id="3" name="Title 2"/>
          <p:cNvSpPr>
            <a:spLocks noGrp="1"/>
          </p:cNvSpPr>
          <p:nvPr>
            <p:ph type="title"/>
          </p:nvPr>
        </p:nvSpPr>
        <p:spPr>
          <a:xfrm>
            <a:off x="457200" y="990600"/>
            <a:ext cx="8305800" cy="533400"/>
          </a:xfrm>
        </p:spPr>
        <p:txBody>
          <a:bodyPr>
            <a:normAutofit fontScale="90000"/>
          </a:bodyPr>
          <a:lstStyle/>
          <a:p>
            <a:r>
              <a:rPr lang="en-US" sz="2800" dirty="0" smtClean="0">
                <a:solidFill>
                  <a:srgbClr val="FF0000"/>
                </a:solidFill>
              </a:rPr>
              <a:t>Basic Electrochemical Cell</a:t>
            </a:r>
            <a:br>
              <a:rPr lang="en-US" sz="2800" dirty="0" smtClean="0">
                <a:solidFill>
                  <a:srgbClr val="FF0000"/>
                </a:solidFill>
              </a:rPr>
            </a:br>
            <a:r>
              <a:rPr lang="en-US" sz="2800" dirty="0" smtClean="0">
                <a:solidFill>
                  <a:srgbClr val="FF0000"/>
                </a:solidFill>
              </a:rPr>
              <a:t>Two electrodes- </a:t>
            </a:r>
            <a:r>
              <a:rPr lang="en-US" sz="2800" dirty="0" smtClean="0">
                <a:solidFill>
                  <a:srgbClr val="7030A0"/>
                </a:solidFill>
              </a:rPr>
              <a:t>Indicator electrode and Reference electrode</a:t>
            </a:r>
            <a:endParaRPr lang="en-US" sz="2800" dirty="0">
              <a:solidFill>
                <a:srgbClr val="7030A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23838" y="1285875"/>
            <a:ext cx="8696325" cy="4286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2 ion selektivna elektroda @ Chemistry Dictionary &amp; Glossary"/>
          <p:cNvPicPr>
            <a:picLocks noChangeAspect="1" noChangeArrowheads="1"/>
          </p:cNvPicPr>
          <p:nvPr/>
        </p:nvPicPr>
        <p:blipFill>
          <a:blip r:embed="rId2"/>
          <a:srcRect/>
          <a:stretch>
            <a:fillRect/>
          </a:stretch>
        </p:blipFill>
        <p:spPr bwMode="auto">
          <a:xfrm>
            <a:off x="2392338" y="1795438"/>
            <a:ext cx="2484462" cy="283845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29</a:t>
            </a:fld>
            <a:endParaRPr lang="en-US"/>
          </a:p>
        </p:txBody>
      </p:sp>
      <p:sp>
        <p:nvSpPr>
          <p:cNvPr id="3" name="Rectangle 2"/>
          <p:cNvSpPr/>
          <p:nvPr/>
        </p:nvSpPr>
        <p:spPr>
          <a:xfrm>
            <a:off x="942535" y="1066800"/>
            <a:ext cx="7737231" cy="3970318"/>
          </a:xfrm>
          <a:prstGeom prst="rect">
            <a:avLst/>
          </a:prstGeom>
        </p:spPr>
        <p:txBody>
          <a:bodyPr wrap="square">
            <a:spAutoFit/>
          </a:bodyPr>
          <a:lstStyle/>
          <a:p>
            <a:r>
              <a:rPr lang="en-US" dirty="0" smtClean="0"/>
              <a:t>Glass </a:t>
            </a:r>
            <a:r>
              <a:rPr lang="en-US" dirty="0" smtClean="0">
                <a:hlinkClick r:id="rId2" tooltip="Learn more about Behavior as Electrode from ScienceDirect's AI-generated Topic Pages"/>
              </a:rPr>
              <a:t>electrodes</a:t>
            </a:r>
            <a:r>
              <a:rPr lang="en-US" dirty="0" smtClean="0"/>
              <a:t> are </a:t>
            </a:r>
            <a:r>
              <a:rPr lang="en-US" dirty="0" smtClean="0">
                <a:hlinkClick r:id="rId3" tooltip="Learn more about Ion-Selective Electrode from ScienceDirect's AI-generated Topic Pages"/>
              </a:rPr>
              <a:t>ion-selective electrodes</a:t>
            </a:r>
            <a:r>
              <a:rPr lang="en-US" dirty="0" smtClean="0"/>
              <a:t> based on the chemical properties of a glass membrane of defined chemical composition. Alteration of the glass chemistry to contain variable quantities of Na</a:t>
            </a:r>
            <a:r>
              <a:rPr lang="en-US" baseline="-25000" dirty="0" smtClean="0"/>
              <a:t>2</a:t>
            </a:r>
            <a:r>
              <a:rPr lang="en-US" dirty="0" smtClean="0"/>
              <a:t>O, </a:t>
            </a:r>
            <a:r>
              <a:rPr lang="en-US" dirty="0" err="1" smtClean="0"/>
              <a:t>CaO</a:t>
            </a:r>
            <a:r>
              <a:rPr lang="en-US" dirty="0" smtClean="0"/>
              <a:t>, SiO</a:t>
            </a:r>
            <a:r>
              <a:rPr lang="en-US" baseline="-25000" dirty="0" smtClean="0"/>
              <a:t>2</a:t>
            </a:r>
            <a:r>
              <a:rPr lang="en-US" dirty="0" smtClean="0"/>
              <a:t>, and Al</a:t>
            </a:r>
            <a:r>
              <a:rPr lang="en-US" baseline="-25000" dirty="0" smtClean="0"/>
              <a:t>2</a:t>
            </a:r>
            <a:r>
              <a:rPr lang="en-US" dirty="0" smtClean="0"/>
              <a:t>O</a:t>
            </a:r>
            <a:r>
              <a:rPr lang="en-US" baseline="-25000" dirty="0" smtClean="0"/>
              <a:t>3</a:t>
            </a:r>
            <a:r>
              <a:rPr lang="en-US" dirty="0" smtClean="0"/>
              <a:t> produces chemically active binding sites in the glass that have </a:t>
            </a:r>
            <a:r>
              <a:rPr lang="en-US" dirty="0" err="1" smtClean="0"/>
              <a:t>hydronium</a:t>
            </a:r>
            <a:r>
              <a:rPr lang="en-US" dirty="0" smtClean="0"/>
              <a:t>, sodium, or simple </a:t>
            </a:r>
            <a:r>
              <a:rPr lang="en-US" dirty="0" smtClean="0">
                <a:hlinkClick r:id="rId4" tooltip="Learn more about Cation from ScienceDirect's AI-generated Topic Pages"/>
              </a:rPr>
              <a:t>cation</a:t>
            </a:r>
            <a:r>
              <a:rPr lang="en-US" dirty="0" smtClean="0"/>
              <a:t> selectivity. The construction of a typical </a:t>
            </a:r>
            <a:r>
              <a:rPr lang="en-US" dirty="0" smtClean="0">
                <a:hlinkClick r:id="rId5" tooltip="Learn more about Electrochemical Cell from ScienceDirect's AI-generated Topic Pages"/>
              </a:rPr>
              <a:t>electrochemical cell</a:t>
            </a:r>
            <a:r>
              <a:rPr lang="en-US" dirty="0" smtClean="0"/>
              <a:t> based on a glass </a:t>
            </a:r>
            <a:r>
              <a:rPr lang="en-US" dirty="0" smtClean="0">
                <a:hlinkClick r:id="rId2" tooltip="Learn more about Behavior as Electrode from ScienceDirect's AI-generated Topic Pages"/>
              </a:rPr>
              <a:t>electrode</a:t>
            </a:r>
            <a:r>
              <a:rPr lang="en-US" dirty="0" smtClean="0"/>
              <a:t> is shown </a:t>
            </a:r>
            <a:r>
              <a:rPr lang="en-US" dirty="0" smtClean="0"/>
              <a:t>in</a:t>
            </a:r>
          </a:p>
          <a:p>
            <a:r>
              <a:rPr lang="en-US" dirty="0" smtClean="0"/>
              <a:t>The internal solution contains a fixed concentration of the cation of interest and therefore fixes the internal electrode surface potential, while that in the external solution varies. The electric potential develops only in each hydrated gel layer based on an ion-exchange principle that leads to a </a:t>
            </a:r>
            <a:r>
              <a:rPr lang="en-US" dirty="0" smtClean="0">
                <a:hlinkClick r:id="rId6" tooltip="Learn more about Phase Interface from ScienceDirect's AI-generated Topic Pages"/>
              </a:rPr>
              <a:t>phase boundary</a:t>
            </a:r>
            <a:r>
              <a:rPr lang="en-US" dirty="0" smtClean="0"/>
              <a:t> potential. The entire glass membrane is nominally 50–100 </a:t>
            </a:r>
            <a:r>
              <a:rPr lang="en-US" dirty="0" err="1" smtClean="0"/>
              <a:t>μm</a:t>
            </a:r>
            <a:r>
              <a:rPr lang="en-US" dirty="0" smtClean="0"/>
              <a:t> in thickness, but the hydrated glass accounts for little of this, being only 5–100 nm thick. Conduction within the dry glass is due to the cation of lowest charge and is not related to penetration by a substantial amount of </a:t>
            </a:r>
            <a:r>
              <a:rPr lang="en-US" dirty="0" smtClean="0">
                <a:hlinkClick r:id="rId4" tooltip="Learn more about Cation from ScienceDirect's AI-generated Topic Pages"/>
              </a:rPr>
              <a:t>cations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b="1" dirty="0" smtClean="0"/>
              <a:t>Cell :</a:t>
            </a:r>
            <a:br>
              <a:rPr lang="en-US" sz="2000" b="1" dirty="0" smtClean="0"/>
            </a:br>
            <a:r>
              <a:rPr lang="en-US" sz="2000" b="1" dirty="0" smtClean="0"/>
              <a:t>Electrode or Half Cell :</a:t>
            </a:r>
            <a:br>
              <a:rPr lang="en-US" sz="2000" b="1" dirty="0" smtClean="0"/>
            </a:br>
            <a:r>
              <a:rPr lang="en-US" sz="2000" b="1" dirty="0" smtClean="0"/>
              <a:t>Battery:</a:t>
            </a:r>
            <a:br>
              <a:rPr lang="en-US" sz="2000" b="1" dirty="0" smtClean="0"/>
            </a:br>
            <a:endParaRPr lang="en-US" sz="2000" b="1" dirty="0"/>
          </a:p>
        </p:txBody>
      </p:sp>
      <p:sp>
        <p:nvSpPr>
          <p:cNvPr id="3" name="Content Placeholder 2"/>
          <p:cNvSpPr>
            <a:spLocks noGrp="1"/>
          </p:cNvSpPr>
          <p:nvPr>
            <p:ph sz="half" idx="1"/>
          </p:nvPr>
        </p:nvSpPr>
        <p:spPr/>
        <p:txBody>
          <a:bodyPr>
            <a:normAutofit/>
          </a:bodyPr>
          <a:lstStyle/>
          <a:p>
            <a:r>
              <a:rPr lang="en-US" sz="2000" dirty="0" smtClean="0"/>
              <a:t>Anode</a:t>
            </a:r>
          </a:p>
          <a:p>
            <a:r>
              <a:rPr lang="en-US" sz="2000" dirty="0" smtClean="0"/>
              <a:t>-</a:t>
            </a:r>
            <a:r>
              <a:rPr lang="en-US" sz="2000" dirty="0" err="1" smtClean="0"/>
              <a:t>ve</a:t>
            </a:r>
            <a:endParaRPr lang="en-US" sz="2000" dirty="0" smtClean="0"/>
          </a:p>
          <a:p>
            <a:r>
              <a:rPr lang="en-US" sz="2000" dirty="0" smtClean="0"/>
              <a:t>Oxidation</a:t>
            </a:r>
          </a:p>
          <a:p>
            <a:r>
              <a:rPr lang="en-US" sz="2000" dirty="0" smtClean="0"/>
              <a:t>Loss of Electron</a:t>
            </a:r>
          </a:p>
          <a:p>
            <a:r>
              <a:rPr lang="en-US" sz="2000" dirty="0" smtClean="0"/>
              <a:t>RHS</a:t>
            </a:r>
          </a:p>
          <a:p>
            <a:r>
              <a:rPr lang="en-US" sz="2000" dirty="0" smtClean="0"/>
              <a:t>Increase in +</a:t>
            </a:r>
            <a:r>
              <a:rPr lang="en-US" sz="2000" dirty="0" err="1" smtClean="0"/>
              <a:t>ve</a:t>
            </a:r>
            <a:r>
              <a:rPr lang="en-US" sz="2000" dirty="0" smtClean="0"/>
              <a:t> oxidation state</a:t>
            </a:r>
          </a:p>
          <a:p>
            <a:r>
              <a:rPr lang="en-US" sz="2000" dirty="0" smtClean="0"/>
              <a:t>Decrease in –</a:t>
            </a:r>
            <a:r>
              <a:rPr lang="en-US" sz="2000" dirty="0" err="1" smtClean="0"/>
              <a:t>ve</a:t>
            </a:r>
            <a:r>
              <a:rPr lang="en-US" sz="2000" dirty="0" smtClean="0"/>
              <a:t> oxidation state</a:t>
            </a:r>
          </a:p>
          <a:p>
            <a:r>
              <a:rPr lang="en-US" sz="2000" dirty="0" smtClean="0"/>
              <a:t>M</a:t>
            </a:r>
            <a:r>
              <a:rPr lang="en-US" sz="2000" baseline="-25000" dirty="0" smtClean="0"/>
              <a:t>(s)</a:t>
            </a:r>
            <a:r>
              <a:rPr lang="en-US" sz="2000" dirty="0" smtClean="0"/>
              <a:t>/</a:t>
            </a:r>
            <a:r>
              <a:rPr lang="en-US" sz="2000" dirty="0" err="1" smtClean="0"/>
              <a:t>M</a:t>
            </a:r>
            <a:r>
              <a:rPr lang="en-US" sz="2000" baseline="30000" dirty="0" err="1" smtClean="0"/>
              <a:t>n</a:t>
            </a:r>
            <a:r>
              <a:rPr lang="en-US" sz="2000" baseline="30000" dirty="0" smtClean="0"/>
              <a:t>+</a:t>
            </a:r>
            <a:endParaRPr lang="en-US" sz="2000" baseline="30000" dirty="0"/>
          </a:p>
        </p:txBody>
      </p:sp>
      <p:sp>
        <p:nvSpPr>
          <p:cNvPr id="4" name="Content Placeholder 3"/>
          <p:cNvSpPr>
            <a:spLocks noGrp="1"/>
          </p:cNvSpPr>
          <p:nvPr>
            <p:ph sz="half" idx="2"/>
          </p:nvPr>
        </p:nvSpPr>
        <p:spPr/>
        <p:txBody>
          <a:bodyPr/>
          <a:lstStyle/>
          <a:p>
            <a:r>
              <a:rPr lang="en-US" sz="2000" dirty="0" smtClean="0"/>
              <a:t>Cathode</a:t>
            </a:r>
          </a:p>
          <a:p>
            <a:r>
              <a:rPr lang="en-US" sz="2000" dirty="0" smtClean="0"/>
              <a:t>+</a:t>
            </a:r>
            <a:r>
              <a:rPr lang="en-US" sz="2000" dirty="0" err="1" smtClean="0"/>
              <a:t>ve</a:t>
            </a:r>
            <a:endParaRPr lang="en-US" sz="2000" dirty="0" smtClean="0"/>
          </a:p>
          <a:p>
            <a:r>
              <a:rPr lang="en-US" sz="2000" dirty="0" smtClean="0"/>
              <a:t>Reduction</a:t>
            </a:r>
          </a:p>
          <a:p>
            <a:r>
              <a:rPr lang="en-US" sz="2000" dirty="0" smtClean="0"/>
              <a:t>Gain of Electron</a:t>
            </a:r>
          </a:p>
          <a:p>
            <a:r>
              <a:rPr lang="en-US" sz="2000" dirty="0" smtClean="0"/>
              <a:t>LHS</a:t>
            </a:r>
          </a:p>
          <a:p>
            <a:r>
              <a:rPr lang="en-US" sz="2000" dirty="0" smtClean="0"/>
              <a:t>Decrease in +</a:t>
            </a:r>
            <a:r>
              <a:rPr lang="en-US" sz="2000" dirty="0" err="1" smtClean="0"/>
              <a:t>ve</a:t>
            </a:r>
            <a:r>
              <a:rPr lang="en-US" sz="2000" dirty="0" smtClean="0"/>
              <a:t> oxidation state</a:t>
            </a:r>
          </a:p>
          <a:p>
            <a:r>
              <a:rPr lang="en-US" sz="2000" dirty="0" smtClean="0"/>
              <a:t>Increase in –</a:t>
            </a:r>
            <a:r>
              <a:rPr lang="en-US" sz="2000" dirty="0" err="1" smtClean="0"/>
              <a:t>ve</a:t>
            </a:r>
            <a:r>
              <a:rPr lang="en-US" sz="2000" dirty="0" smtClean="0"/>
              <a:t> oxidation state</a:t>
            </a:r>
          </a:p>
          <a:p>
            <a:r>
              <a:rPr lang="en-US" sz="2000" dirty="0" err="1" smtClean="0"/>
              <a:t>M</a:t>
            </a:r>
            <a:r>
              <a:rPr lang="en-US" sz="2000" baseline="30000" dirty="0" err="1" smtClean="0"/>
              <a:t>n</a:t>
            </a:r>
            <a:r>
              <a:rPr lang="en-US" sz="2000" baseline="30000" dirty="0" smtClean="0"/>
              <a:t>+</a:t>
            </a:r>
            <a:r>
              <a:rPr lang="en-US" sz="2000" dirty="0" smtClean="0"/>
              <a:t>/M </a:t>
            </a:r>
            <a:r>
              <a:rPr lang="en-US" sz="2000" baseline="-25000" dirty="0" smtClean="0"/>
              <a:t>(s)</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438400"/>
            <a:ext cx="7498080" cy="1371600"/>
          </a:xfrm>
        </p:spPr>
        <p:txBody>
          <a:bodyPr/>
          <a:lstStyle/>
          <a:p>
            <a:r>
              <a:rPr lang="en-US" dirty="0" smtClean="0"/>
              <a:t>Thank you</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Types of Cell</a:t>
            </a:r>
            <a:endParaRPr lang="en-US" sz="2400" b="1" dirty="0"/>
          </a:p>
        </p:txBody>
      </p:sp>
      <p:sp>
        <p:nvSpPr>
          <p:cNvPr id="3" name="Content Placeholder 2"/>
          <p:cNvSpPr>
            <a:spLocks noGrp="1"/>
          </p:cNvSpPr>
          <p:nvPr>
            <p:ph sz="half" idx="1"/>
          </p:nvPr>
        </p:nvSpPr>
        <p:spPr/>
        <p:txBody>
          <a:bodyPr>
            <a:normAutofit fontScale="77500" lnSpcReduction="20000"/>
          </a:bodyPr>
          <a:lstStyle/>
          <a:p>
            <a:pPr>
              <a:buNone/>
            </a:pPr>
            <a:r>
              <a:rPr lang="en-US" sz="2000" b="1" dirty="0" smtClean="0">
                <a:solidFill>
                  <a:srgbClr val="FF0000"/>
                </a:solidFill>
              </a:rPr>
              <a:t>Electrolytic Cell</a:t>
            </a:r>
          </a:p>
          <a:p>
            <a:r>
              <a:rPr lang="en-US" sz="2000" dirty="0" smtClean="0"/>
              <a:t>Electrical energy converted to chemical energy</a:t>
            </a:r>
          </a:p>
          <a:p>
            <a:r>
              <a:rPr lang="en-US" sz="2000" dirty="0" smtClean="0"/>
              <a:t>Electrical energy is consumed</a:t>
            </a:r>
          </a:p>
          <a:p>
            <a:r>
              <a:rPr lang="en-US" sz="2000" dirty="0" smtClean="0"/>
              <a:t>Connected to Battery</a:t>
            </a:r>
          </a:p>
          <a:p>
            <a:r>
              <a:rPr lang="en-US" sz="2000" dirty="0" smtClean="0"/>
              <a:t>An input of energy is required for the redox reactions to proceed in these cells, i.e. the reactions are non-spontaneous.</a:t>
            </a:r>
          </a:p>
          <a:p>
            <a:r>
              <a:rPr lang="en-US" sz="2000" dirty="0" smtClean="0"/>
              <a:t>Electrolysis of electrolyte takes place</a:t>
            </a:r>
          </a:p>
          <a:p>
            <a:r>
              <a:rPr lang="en-US" sz="2000" dirty="0" smtClean="0"/>
              <a:t>Anode +</a:t>
            </a:r>
            <a:r>
              <a:rPr lang="en-US" sz="2000" dirty="0" err="1" smtClean="0"/>
              <a:t>ve</a:t>
            </a:r>
            <a:r>
              <a:rPr lang="en-US" sz="2000" dirty="0" smtClean="0"/>
              <a:t>, Cathode -</a:t>
            </a:r>
            <a:r>
              <a:rPr lang="en-US" sz="2000" dirty="0" err="1" smtClean="0"/>
              <a:t>ve</a:t>
            </a:r>
            <a:endParaRPr lang="en-US" sz="2000" dirty="0" smtClean="0"/>
          </a:p>
          <a:p>
            <a:r>
              <a:rPr lang="en-US" sz="2000" dirty="0" smtClean="0"/>
              <a:t>Electrons originate from an external source (such as a battery).</a:t>
            </a:r>
          </a:p>
          <a:p>
            <a:r>
              <a:rPr lang="en-US" sz="2000" dirty="0" smtClean="0"/>
              <a:t>Electrolysis of fused </a:t>
            </a:r>
            <a:r>
              <a:rPr lang="en-US" sz="2000" dirty="0" err="1" smtClean="0"/>
              <a:t>NaCl</a:t>
            </a:r>
            <a:r>
              <a:rPr lang="en-US" sz="2000" dirty="0" smtClean="0"/>
              <a:t>, Electrolysis of aqueous </a:t>
            </a:r>
            <a:r>
              <a:rPr lang="en-US" sz="2000" dirty="0" err="1" smtClean="0"/>
              <a:t>NaCl</a:t>
            </a:r>
            <a:endParaRPr lang="en-US" sz="2000" dirty="0" smtClean="0"/>
          </a:p>
          <a:p>
            <a:pPr>
              <a:buNone/>
            </a:pPr>
            <a:r>
              <a:rPr lang="en-US" sz="1800" dirty="0" smtClean="0"/>
              <a:t>Decomposition of water into H</a:t>
            </a:r>
            <a:r>
              <a:rPr lang="en-US" sz="1800" baseline="-25000" dirty="0" smtClean="0"/>
              <a:t>2</a:t>
            </a:r>
            <a:r>
              <a:rPr lang="en-US" sz="1800" dirty="0" smtClean="0"/>
              <a:t>and O</a:t>
            </a:r>
            <a:r>
              <a:rPr lang="en-US" sz="1800" baseline="-25000" dirty="0" smtClean="0"/>
              <a:t>2</a:t>
            </a:r>
            <a:endParaRPr lang="en-US" sz="2000" baseline="-25000" dirty="0" smtClean="0"/>
          </a:p>
          <a:p>
            <a:pPr>
              <a:buNone/>
            </a:pPr>
            <a:r>
              <a:rPr lang="en-US" sz="2000" dirty="0" smtClean="0"/>
              <a:t>Electroplating of Cu, Ag, Ni, Au, Cr</a:t>
            </a:r>
            <a:endParaRPr lang="en-US" sz="2000" baseline="-25000" dirty="0" smtClean="0"/>
          </a:p>
          <a:p>
            <a:pPr>
              <a:buNone/>
            </a:pPr>
            <a:r>
              <a:rPr lang="en-US" sz="2000" dirty="0" smtClean="0"/>
              <a:t>Electrolysis of aqueous CuSO</a:t>
            </a:r>
            <a:r>
              <a:rPr lang="en-US" sz="2000" baseline="-25000" dirty="0" smtClean="0"/>
              <a:t>4 or </a:t>
            </a:r>
            <a:r>
              <a:rPr lang="en-US" sz="2000" dirty="0" smtClean="0"/>
              <a:t>fused CuSO</a:t>
            </a:r>
            <a:r>
              <a:rPr lang="en-US" sz="2000" baseline="-25000" dirty="0" smtClean="0"/>
              <a:t>4</a:t>
            </a:r>
          </a:p>
          <a:p>
            <a:endParaRPr lang="en-US" sz="2000" dirty="0" smtClean="0"/>
          </a:p>
          <a:p>
            <a:endParaRPr lang="en-US" dirty="0"/>
          </a:p>
        </p:txBody>
      </p:sp>
      <p:sp>
        <p:nvSpPr>
          <p:cNvPr id="4" name="Content Placeholder 3"/>
          <p:cNvSpPr>
            <a:spLocks noGrp="1"/>
          </p:cNvSpPr>
          <p:nvPr>
            <p:ph sz="half" idx="2"/>
          </p:nvPr>
        </p:nvSpPr>
        <p:spPr/>
        <p:txBody>
          <a:bodyPr>
            <a:normAutofit fontScale="77500" lnSpcReduction="20000"/>
          </a:bodyPr>
          <a:lstStyle/>
          <a:p>
            <a:pPr>
              <a:buNone/>
            </a:pPr>
            <a:r>
              <a:rPr lang="en-US" sz="2000" b="1" dirty="0" smtClean="0">
                <a:solidFill>
                  <a:srgbClr val="FF0000"/>
                </a:solidFill>
              </a:rPr>
              <a:t>Electrochemical Cell</a:t>
            </a:r>
          </a:p>
          <a:p>
            <a:pPr>
              <a:buNone/>
            </a:pPr>
            <a:r>
              <a:rPr lang="en-US" sz="2000" dirty="0" smtClean="0"/>
              <a:t>Galvanic cell or Voltaic cell</a:t>
            </a:r>
          </a:p>
          <a:p>
            <a:r>
              <a:rPr lang="en-US" sz="2000" dirty="0" smtClean="0"/>
              <a:t>Chemical energy converted to electrical energy</a:t>
            </a:r>
          </a:p>
          <a:p>
            <a:r>
              <a:rPr lang="en-US" sz="2000" dirty="0" smtClean="0"/>
              <a:t>Electrical energy is generated</a:t>
            </a:r>
          </a:p>
          <a:p>
            <a:r>
              <a:rPr lang="en-US" sz="2000" dirty="0" smtClean="0"/>
              <a:t>Redox reactions that take place in these cells are spontaneous in nature</a:t>
            </a:r>
          </a:p>
          <a:p>
            <a:r>
              <a:rPr lang="en-US" sz="2000" dirty="0" smtClean="0"/>
              <a:t>Connected to galvanometer</a:t>
            </a:r>
          </a:p>
          <a:p>
            <a:r>
              <a:rPr lang="en-US" sz="2000" dirty="0" smtClean="0"/>
              <a:t>Electrolysis does not takes place</a:t>
            </a:r>
          </a:p>
          <a:p>
            <a:r>
              <a:rPr lang="en-US" sz="2000" dirty="0" smtClean="0"/>
              <a:t>Anode –</a:t>
            </a:r>
            <a:r>
              <a:rPr lang="en-US" sz="2000" dirty="0" err="1" smtClean="0"/>
              <a:t>ve</a:t>
            </a:r>
            <a:r>
              <a:rPr lang="en-US" sz="2000" dirty="0" smtClean="0"/>
              <a:t>, Cathode +</a:t>
            </a:r>
            <a:r>
              <a:rPr lang="en-US" sz="2000" dirty="0" err="1" smtClean="0"/>
              <a:t>ve</a:t>
            </a:r>
            <a:endParaRPr lang="en-US" sz="2000" dirty="0" smtClean="0"/>
          </a:p>
          <a:p>
            <a:r>
              <a:rPr lang="en-US" sz="2000" dirty="0" smtClean="0"/>
              <a:t>The electrons originate from the species that undergoes oxidation.</a:t>
            </a:r>
          </a:p>
          <a:p>
            <a:r>
              <a:rPr lang="en-US" sz="2000" dirty="0" smtClean="0"/>
              <a:t>Daniel cell, Dry cell, </a:t>
            </a:r>
            <a:r>
              <a:rPr lang="en-US" sz="2000" dirty="0" err="1" smtClean="0"/>
              <a:t>Lechlanches</a:t>
            </a:r>
            <a:r>
              <a:rPr lang="en-US" sz="2000" dirty="0" smtClean="0"/>
              <a:t> cell </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889844"/>
            <a:ext cx="7696200" cy="5632311"/>
          </a:xfrm>
          <a:prstGeom prst="rect">
            <a:avLst/>
          </a:prstGeom>
        </p:spPr>
        <p:txBody>
          <a:bodyPr wrap="square">
            <a:spAutoFit/>
          </a:bodyPr>
          <a:lstStyle/>
          <a:p>
            <a:r>
              <a:rPr lang="en-US" sz="2400" dirty="0" smtClean="0">
                <a:solidFill>
                  <a:srgbClr val="FF0000"/>
                </a:solidFill>
              </a:rPr>
              <a:t>Electrodes</a:t>
            </a:r>
          </a:p>
          <a:p>
            <a:r>
              <a:rPr lang="en-US" sz="2400" dirty="0" smtClean="0"/>
              <a:t>o anode, oxidation</a:t>
            </a:r>
          </a:p>
          <a:p>
            <a:r>
              <a:rPr lang="en-US" sz="2400" dirty="0" smtClean="0"/>
              <a:t>o cathode, reduction</a:t>
            </a:r>
          </a:p>
          <a:p>
            <a:r>
              <a:rPr lang="en-US" sz="2400" dirty="0" smtClean="0">
                <a:solidFill>
                  <a:srgbClr val="FF0000"/>
                </a:solidFill>
              </a:rPr>
              <a:t>Half-cell</a:t>
            </a:r>
          </a:p>
          <a:p>
            <a:r>
              <a:rPr lang="en-US" sz="2400" dirty="0" smtClean="0"/>
              <a:t>o one container, electrode, and solution</a:t>
            </a:r>
          </a:p>
          <a:p>
            <a:r>
              <a:rPr lang="en-US" sz="2400" dirty="0" smtClean="0">
                <a:solidFill>
                  <a:srgbClr val="FF0000"/>
                </a:solidFill>
              </a:rPr>
              <a:t>Salt bridge</a:t>
            </a:r>
          </a:p>
          <a:p>
            <a:r>
              <a:rPr lang="en-US" sz="2400" dirty="0" smtClean="0"/>
              <a:t>o conducting medium through which ions can move from</a:t>
            </a:r>
          </a:p>
          <a:p>
            <a:r>
              <a:rPr lang="en-US" sz="2400" dirty="0" smtClean="0"/>
              <a:t>one half-cell to the other half-cell</a:t>
            </a:r>
          </a:p>
          <a:p>
            <a:r>
              <a:rPr lang="en-US" sz="2400" dirty="0" smtClean="0"/>
              <a:t>o this is electrolytic conduction (the movement of ions</a:t>
            </a:r>
          </a:p>
          <a:p>
            <a:r>
              <a:rPr lang="en-US" sz="2400" dirty="0" smtClean="0"/>
              <a:t>carrying electrical charge)</a:t>
            </a:r>
          </a:p>
          <a:p>
            <a:r>
              <a:rPr lang="en-US" sz="2400" dirty="0" smtClean="0"/>
              <a:t>o contrast with metallic conduction (electrons through wire)</a:t>
            </a:r>
          </a:p>
          <a:p>
            <a:r>
              <a:rPr lang="en-US" sz="2400" dirty="0" smtClean="0">
                <a:solidFill>
                  <a:srgbClr val="FF0000"/>
                </a:solidFill>
              </a:rPr>
              <a:t>Ion migration</a:t>
            </a:r>
          </a:p>
          <a:p>
            <a:r>
              <a:rPr lang="en-US" sz="2400" dirty="0" smtClean="0"/>
              <a:t>o anions migrate towards the anode</a:t>
            </a:r>
          </a:p>
          <a:p>
            <a:r>
              <a:rPr lang="en-US" sz="2400" dirty="0" smtClean="0"/>
              <a:t>o cations migrate towards the cathode</a:t>
            </a:r>
          </a:p>
          <a:p>
            <a:r>
              <a:rPr lang="en-US" sz="2400" dirty="0" smtClean="0"/>
              <a:t>Conduction of</a:t>
            </a:r>
            <a:endParaRPr lang="en-US" sz="24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533401"/>
            <a:ext cx="6934200" cy="461665"/>
          </a:xfrm>
          <a:prstGeom prst="rect">
            <a:avLst/>
          </a:prstGeom>
        </p:spPr>
        <p:txBody>
          <a:bodyPr wrap="square">
            <a:spAutoFit/>
          </a:bodyPr>
          <a:lstStyle/>
          <a:p>
            <a:r>
              <a:rPr lang="en-US" sz="2400" i="1" dirty="0" smtClean="0">
                <a:solidFill>
                  <a:srgbClr val="FF0000"/>
                </a:solidFill>
              </a:rPr>
              <a:t>Cell Notation (shorthand for describing a galvanic cell):</a:t>
            </a:r>
            <a:endParaRPr lang="en-US" sz="2400" dirty="0">
              <a:solidFill>
                <a:srgbClr val="FF0000"/>
              </a:solidFill>
            </a:endParaRPr>
          </a:p>
        </p:txBody>
      </p:sp>
      <p:pic>
        <p:nvPicPr>
          <p:cNvPr id="1026" name="Picture 2"/>
          <p:cNvPicPr>
            <a:picLocks noChangeAspect="1" noChangeArrowheads="1"/>
          </p:cNvPicPr>
          <p:nvPr/>
        </p:nvPicPr>
        <p:blipFill>
          <a:blip r:embed="rId2"/>
          <a:srcRect/>
          <a:stretch>
            <a:fillRect/>
          </a:stretch>
        </p:blipFill>
        <p:spPr bwMode="auto">
          <a:xfrm>
            <a:off x="1143000" y="1295400"/>
            <a:ext cx="7467600" cy="44196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Electrochemical cell diagr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Electrochemical cell diagr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srcRect/>
          <a:stretch>
            <a:fillRect/>
          </a:stretch>
        </p:blipFill>
        <p:spPr bwMode="auto">
          <a:xfrm>
            <a:off x="4105307" y="1143000"/>
            <a:ext cx="5038693" cy="3505200"/>
          </a:xfrm>
          <a:prstGeom prst="rect">
            <a:avLst/>
          </a:prstGeom>
          <a:noFill/>
          <a:ln w="9525">
            <a:noFill/>
            <a:miter lim="800000"/>
            <a:headEnd/>
            <a:tailEnd/>
          </a:ln>
          <a:effectLst/>
        </p:spPr>
      </p:pic>
      <p:pic>
        <p:nvPicPr>
          <p:cNvPr id="5" name="Picture 4"/>
          <p:cNvPicPr>
            <a:picLocks noChangeAspect="1" noChangeArrowheads="1"/>
          </p:cNvPicPr>
          <p:nvPr/>
        </p:nvPicPr>
        <p:blipFill>
          <a:blip r:embed="rId3"/>
          <a:srcRect/>
          <a:stretch>
            <a:fillRect/>
          </a:stretch>
        </p:blipFill>
        <p:spPr bwMode="auto">
          <a:xfrm>
            <a:off x="228600" y="762000"/>
            <a:ext cx="4343400" cy="3787314"/>
          </a:xfrm>
          <a:prstGeom prst="rect">
            <a:avLst/>
          </a:prstGeom>
          <a:noFill/>
          <a:ln w="9525">
            <a:noFill/>
            <a:miter lim="800000"/>
            <a:headEnd/>
            <a:tailEnd/>
          </a:ln>
        </p:spPr>
      </p:pic>
      <p:sp>
        <p:nvSpPr>
          <p:cNvPr id="6" name="Rectangle 5"/>
          <p:cNvSpPr/>
          <p:nvPr/>
        </p:nvSpPr>
        <p:spPr>
          <a:xfrm>
            <a:off x="685800" y="5181601"/>
            <a:ext cx="3505200" cy="584775"/>
          </a:xfrm>
          <a:prstGeom prst="rect">
            <a:avLst/>
          </a:prstGeom>
          <a:noFill/>
        </p:spPr>
        <p:txBody>
          <a:bodyPr wrap="square" lIns="91440" tIns="45720" rIns="91440" bIns="45720">
            <a:spAutoFit/>
          </a:bodyPr>
          <a:lstStyle/>
          <a:p>
            <a:pPr algn="ctr"/>
            <a:r>
              <a:rPr lang="en-US"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Electrolytic cell</a:t>
            </a:r>
            <a:endParaRPr lang="en-US" sz="3200" b="1" cap="none" spc="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7" name="Rectangle 6"/>
          <p:cNvSpPr/>
          <p:nvPr/>
        </p:nvSpPr>
        <p:spPr>
          <a:xfrm>
            <a:off x="4343400" y="5181600"/>
            <a:ext cx="4598450" cy="584775"/>
          </a:xfrm>
          <a:prstGeom prst="rect">
            <a:avLst/>
          </a:prstGeom>
          <a:noFill/>
        </p:spPr>
        <p:txBody>
          <a:bodyPr wrap="square" lIns="91440" tIns="45720" rIns="91440" bIns="45720">
            <a:spAutoFit/>
          </a:bodyPr>
          <a:lstStyle/>
          <a:p>
            <a:pPr algn="ctr"/>
            <a:r>
              <a:rPr lang="en-US"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Electrochemical Cell</a:t>
            </a:r>
          </a:p>
        </p:txBody>
      </p:sp>
      <p:sp>
        <p:nvSpPr>
          <p:cNvPr id="8" name="Slide Number Placeholder 7"/>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889844"/>
            <a:ext cx="7772400" cy="4524315"/>
          </a:xfrm>
          <a:prstGeom prst="rect">
            <a:avLst/>
          </a:prstGeom>
        </p:spPr>
        <p:txBody>
          <a:bodyPr wrap="square">
            <a:spAutoFit/>
          </a:bodyPr>
          <a:lstStyle/>
          <a:p>
            <a:r>
              <a:rPr lang="en-US" sz="2400" b="1" dirty="0" smtClean="0"/>
              <a:t>Standard Reduction Potentials</a:t>
            </a:r>
          </a:p>
          <a:p>
            <a:pPr>
              <a:buFont typeface="Arial" pitchFamily="34" charset="0"/>
              <a:buChar char="•"/>
            </a:pPr>
            <a:r>
              <a:rPr lang="en-US" sz="2400" dirty="0" smtClean="0"/>
              <a:t>Electrical current flows from the anode to the cathode due to a difference in electrical potential energy between the electrodes</a:t>
            </a:r>
          </a:p>
          <a:p>
            <a:pPr>
              <a:buFont typeface="Arial" pitchFamily="34" charset="0"/>
              <a:buChar char="•"/>
            </a:pPr>
            <a:r>
              <a:rPr lang="en-US" sz="2400" dirty="0" smtClean="0"/>
              <a:t>This current is measured, in volts (V), by a voltmeter.</a:t>
            </a:r>
          </a:p>
          <a:p>
            <a:r>
              <a:rPr lang="en-US" sz="2400" b="1" dirty="0" smtClean="0"/>
              <a:t>Measured current</a:t>
            </a:r>
          </a:p>
          <a:p>
            <a:pPr>
              <a:buFont typeface="Arial" pitchFamily="34" charset="0"/>
              <a:buChar char="•"/>
            </a:pPr>
            <a:r>
              <a:rPr lang="en-US" sz="2400" dirty="0" smtClean="0"/>
              <a:t>called the overall cell potential (</a:t>
            </a:r>
            <a:r>
              <a:rPr lang="en-US" sz="2400" i="1" dirty="0" err="1" smtClean="0"/>
              <a:t>Ecell</a:t>
            </a:r>
            <a:r>
              <a:rPr lang="en-US" sz="2400" i="1" dirty="0" smtClean="0"/>
              <a:t>)</a:t>
            </a:r>
          </a:p>
          <a:p>
            <a:pPr>
              <a:buFont typeface="Arial" pitchFamily="34" charset="0"/>
              <a:buChar char="•"/>
            </a:pPr>
            <a:r>
              <a:rPr lang="en-US" sz="2400" dirty="0" smtClean="0"/>
              <a:t>is the difference between the electrical potentials at the</a:t>
            </a:r>
          </a:p>
          <a:p>
            <a:r>
              <a:rPr lang="en-US" sz="2400" dirty="0" smtClean="0"/>
              <a:t>two electrodes (the two half-cell potentials)</a:t>
            </a:r>
          </a:p>
          <a:p>
            <a:pPr>
              <a:buFont typeface="Arial" pitchFamily="34" charset="0"/>
              <a:buChar char="•"/>
            </a:pPr>
            <a:r>
              <a:rPr lang="en-US" sz="2400" dirty="0" smtClean="0"/>
              <a:t>varies with concentration, temperature, metals/ions used.</a:t>
            </a:r>
          </a:p>
          <a:p>
            <a:r>
              <a:rPr lang="en-US" sz="2400" b="1" i="1" dirty="0" smtClean="0"/>
              <a:t>Standard cell potential </a:t>
            </a:r>
            <a:r>
              <a:rPr lang="en-US" sz="2400" i="1" dirty="0" smtClean="0"/>
              <a:t>: The cell potential under standard state </a:t>
            </a:r>
            <a:r>
              <a:rPr lang="fr-FR" sz="2400" dirty="0" smtClean="0"/>
              <a:t>conditions, [ions] = 1 </a:t>
            </a:r>
            <a:r>
              <a:rPr lang="fr-FR" sz="2400" i="1" dirty="0" smtClean="0"/>
              <a:t>M, T = 25°C, 1 </a:t>
            </a:r>
            <a:r>
              <a:rPr lang="fr-FR" sz="2400" i="1" dirty="0" err="1" smtClean="0"/>
              <a:t>atm</a:t>
            </a:r>
            <a:r>
              <a:rPr lang="fr-FR" sz="2400" i="1" dirty="0" smtClean="0"/>
              <a:t> </a:t>
            </a:r>
            <a:r>
              <a:rPr lang="fr-FR" sz="2400" i="1" dirty="0" err="1" smtClean="0"/>
              <a:t>gas</a:t>
            </a:r>
            <a:r>
              <a:rPr lang="fr-FR" sz="2400" i="1" dirty="0" smtClean="0"/>
              <a:t> pressure.</a:t>
            </a:r>
            <a:endParaRPr lang="en-US" sz="24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457200"/>
            <a:ext cx="7924800" cy="4154984"/>
          </a:xfrm>
          <a:prstGeom prst="rect">
            <a:avLst/>
          </a:prstGeom>
        </p:spPr>
        <p:txBody>
          <a:bodyPr wrap="square">
            <a:spAutoFit/>
          </a:bodyPr>
          <a:lstStyle/>
          <a:p>
            <a:r>
              <a:rPr lang="en-US" sz="2400" b="1" i="1" dirty="0" smtClean="0"/>
              <a:t>Standard reduction potential (E° or </a:t>
            </a:r>
            <a:r>
              <a:rPr lang="en-US" sz="2400" b="1" i="1" dirty="0" err="1" smtClean="0"/>
              <a:t>E°red</a:t>
            </a:r>
            <a:r>
              <a:rPr lang="en-US" sz="2400" b="1" i="1" dirty="0" smtClean="0"/>
              <a:t>): </a:t>
            </a:r>
          </a:p>
          <a:p>
            <a:r>
              <a:rPr lang="en-US" sz="2400" i="1" dirty="0" smtClean="0"/>
              <a:t>Reduction potential </a:t>
            </a:r>
            <a:r>
              <a:rPr lang="en-US" sz="2400" dirty="0" smtClean="0"/>
              <a:t>for a half-reaction under standard state conditions.</a:t>
            </a:r>
          </a:p>
          <a:p>
            <a:r>
              <a:rPr lang="en-US" sz="2400" b="1" dirty="0" smtClean="0"/>
              <a:t>When two half-reactions are connected</a:t>
            </a:r>
          </a:p>
          <a:p>
            <a:pPr>
              <a:buFont typeface="Arial" pitchFamily="34" charset="0"/>
              <a:buChar char="•"/>
            </a:pPr>
            <a:r>
              <a:rPr lang="en-US" sz="2400" dirty="0" smtClean="0"/>
              <a:t> the one with the larger (more positive) </a:t>
            </a:r>
            <a:r>
              <a:rPr lang="en-US" sz="2400" i="1" dirty="0" err="1" smtClean="0"/>
              <a:t>E°</a:t>
            </a:r>
            <a:r>
              <a:rPr lang="en-US" sz="2400" i="1" baseline="-25000" dirty="0" err="1" smtClean="0"/>
              <a:t>red</a:t>
            </a:r>
            <a:r>
              <a:rPr lang="en-US" sz="2400" i="1" baseline="-25000" dirty="0" smtClean="0"/>
              <a:t> </a:t>
            </a:r>
            <a:r>
              <a:rPr lang="en-US" sz="2400" i="1" dirty="0" smtClean="0"/>
              <a:t>goes as a</a:t>
            </a:r>
          </a:p>
          <a:p>
            <a:r>
              <a:rPr lang="en-US" sz="2400" dirty="0" smtClean="0"/>
              <a:t>reduction</a:t>
            </a:r>
          </a:p>
          <a:p>
            <a:pPr>
              <a:buFont typeface="Arial" pitchFamily="34" charset="0"/>
              <a:buChar char="•"/>
            </a:pPr>
            <a:r>
              <a:rPr lang="en-US" sz="2400" dirty="0" smtClean="0"/>
              <a:t> the other one (less positive </a:t>
            </a:r>
            <a:r>
              <a:rPr lang="en-US" sz="2400" i="1" dirty="0" err="1" smtClean="0"/>
              <a:t>E°</a:t>
            </a:r>
            <a:r>
              <a:rPr lang="en-US" sz="2400" i="1" baseline="-25000" dirty="0" err="1" smtClean="0"/>
              <a:t>red</a:t>
            </a:r>
            <a:r>
              <a:rPr lang="en-US" sz="2400" i="1" dirty="0" smtClean="0"/>
              <a:t>) goes as an oxidation</a:t>
            </a:r>
          </a:p>
          <a:p>
            <a:r>
              <a:rPr lang="en-US" sz="2400" dirty="0" smtClean="0"/>
              <a:t>with </a:t>
            </a:r>
            <a:r>
              <a:rPr lang="en-US" sz="2400" i="1" dirty="0" err="1" smtClean="0"/>
              <a:t>E°</a:t>
            </a:r>
            <a:r>
              <a:rPr lang="en-US" sz="2400" i="1" baseline="-25000" dirty="0" err="1" smtClean="0"/>
              <a:t>oxi</a:t>
            </a:r>
            <a:r>
              <a:rPr lang="en-US" sz="2400" i="1" dirty="0" smtClean="0"/>
              <a:t> = -(</a:t>
            </a:r>
            <a:r>
              <a:rPr lang="en-US" sz="2400" i="1" dirty="0" err="1" smtClean="0"/>
              <a:t>E°</a:t>
            </a:r>
            <a:r>
              <a:rPr lang="en-US" sz="2400" i="1" baseline="-25000" dirty="0" err="1" smtClean="0"/>
              <a:t>red</a:t>
            </a:r>
            <a:r>
              <a:rPr lang="en-US" sz="2400" i="1" dirty="0" smtClean="0"/>
              <a:t>)</a:t>
            </a:r>
          </a:p>
          <a:p>
            <a:endParaRPr lang="en-US" sz="2400" i="1" dirty="0" smtClean="0"/>
          </a:p>
          <a:p>
            <a:r>
              <a:rPr lang="en-US" sz="2400" i="1" dirty="0" smtClean="0"/>
              <a:t> </a:t>
            </a:r>
            <a:r>
              <a:rPr lang="en-US" sz="2400" i="1" dirty="0" err="1" smtClean="0"/>
              <a:t>E°</a:t>
            </a:r>
            <a:r>
              <a:rPr lang="en-US" sz="2400" i="1" baseline="-25000" dirty="0" err="1" smtClean="0"/>
              <a:t>cell</a:t>
            </a:r>
            <a:r>
              <a:rPr lang="en-US" sz="2400" i="1" baseline="-25000" dirty="0" smtClean="0"/>
              <a:t>=</a:t>
            </a:r>
            <a:r>
              <a:rPr lang="en-US" sz="2400" i="1" dirty="0" smtClean="0"/>
              <a:t> </a:t>
            </a:r>
            <a:r>
              <a:rPr lang="en-US" sz="2400" i="1" dirty="0" err="1" smtClean="0"/>
              <a:t>E°</a:t>
            </a:r>
            <a:r>
              <a:rPr lang="en-US" sz="2400" i="1" baseline="-25000" dirty="0" err="1" smtClean="0"/>
              <a:t>oxi</a:t>
            </a:r>
            <a:r>
              <a:rPr lang="en-US" sz="2400" i="1" baseline="-25000" dirty="0" smtClean="0"/>
              <a:t> (anode)+</a:t>
            </a:r>
            <a:r>
              <a:rPr lang="en-US" sz="2400" i="1" dirty="0" smtClean="0"/>
              <a:t> </a:t>
            </a:r>
            <a:r>
              <a:rPr lang="en-US" sz="2400" i="1" dirty="0" err="1" smtClean="0"/>
              <a:t>E°</a:t>
            </a:r>
            <a:r>
              <a:rPr lang="en-US" sz="2400" i="1" baseline="-25000" dirty="0" err="1" smtClean="0"/>
              <a:t>red</a:t>
            </a:r>
            <a:r>
              <a:rPr lang="en-US" sz="2400" i="1" baseline="-25000" dirty="0" smtClean="0"/>
              <a:t>(cathode)</a:t>
            </a:r>
          </a:p>
          <a:p>
            <a:endParaRPr lang="en-US" sz="2400" dirty="0"/>
          </a:p>
        </p:txBody>
      </p:sp>
      <p:sp>
        <p:nvSpPr>
          <p:cNvPr id="3" name="Rectangle 2"/>
          <p:cNvSpPr/>
          <p:nvPr/>
        </p:nvSpPr>
        <p:spPr>
          <a:xfrm>
            <a:off x="762000" y="4343400"/>
            <a:ext cx="7848600" cy="1508105"/>
          </a:xfrm>
          <a:prstGeom prst="rect">
            <a:avLst/>
          </a:prstGeom>
        </p:spPr>
        <p:txBody>
          <a:bodyPr wrap="square">
            <a:spAutoFit/>
          </a:bodyPr>
          <a:lstStyle/>
          <a:p>
            <a:r>
              <a:rPr lang="en-US" sz="2000" b="1" dirty="0" smtClean="0"/>
              <a:t>We can only measure </a:t>
            </a:r>
            <a:r>
              <a:rPr lang="en-US" sz="2000" b="1" i="1" dirty="0" err="1" smtClean="0"/>
              <a:t>Ecell</a:t>
            </a:r>
            <a:r>
              <a:rPr lang="en-US" sz="2000" b="1" i="1" dirty="0" smtClean="0"/>
              <a:t> so how do we get </a:t>
            </a:r>
            <a:r>
              <a:rPr lang="en-US" sz="2000" b="1" i="1" dirty="0" err="1" smtClean="0"/>
              <a:t>E°red</a:t>
            </a:r>
            <a:r>
              <a:rPr lang="en-US" sz="2000" b="1" i="1" dirty="0" smtClean="0"/>
              <a:t> and </a:t>
            </a:r>
            <a:r>
              <a:rPr lang="en-US" sz="2000" b="1" i="1" dirty="0" err="1" smtClean="0"/>
              <a:t>E°ox</a:t>
            </a:r>
            <a:r>
              <a:rPr lang="en-US" sz="2000" b="1" i="1" dirty="0" smtClean="0"/>
              <a:t> ?</a:t>
            </a:r>
          </a:p>
          <a:p>
            <a:r>
              <a:rPr lang="en-US" sz="2400" dirty="0" smtClean="0"/>
              <a:t>We select a specific half-cell as our reference (defined as</a:t>
            </a:r>
          </a:p>
          <a:p>
            <a:r>
              <a:rPr lang="en-US" sz="2400" dirty="0" smtClean="0"/>
              <a:t>zero) and then use this one to get </a:t>
            </a:r>
            <a:r>
              <a:rPr lang="en-US" sz="2400" dirty="0" err="1" smtClean="0"/>
              <a:t>E°red</a:t>
            </a:r>
            <a:r>
              <a:rPr lang="en-US" sz="2400" dirty="0" smtClean="0"/>
              <a:t> for all other half-cells.</a:t>
            </a: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231</TotalTime>
  <Words>738</Words>
  <Application>Microsoft Office PowerPoint</Application>
  <PresentationFormat>On-screen Show (4:3)</PresentationFormat>
  <Paragraphs>167</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Solstice</vt:lpstr>
      <vt:lpstr>Electrochemical Cells  T.Y.B.Sc. Physical Chemistry CH-501   Dr. Gunvant H. Sonawane Department of Chemistry,  Kisan Arts Commerce and Science College, Parola  Dist Jalgaon, MS, 425111 Email: drgunvantsonawane@gmail.com</vt:lpstr>
      <vt:lpstr>Slide 2</vt:lpstr>
      <vt:lpstr>Cell : Electrode or Half Cell : Battery: </vt:lpstr>
      <vt:lpstr>Types of Cell</vt:lpstr>
      <vt:lpstr>Slide 5</vt:lpstr>
      <vt:lpstr>Slide 6</vt:lpstr>
      <vt:lpstr>Slide 7</vt:lpstr>
      <vt:lpstr>Slide 8</vt:lpstr>
      <vt:lpstr>Slide 9</vt:lpstr>
      <vt:lpstr>Slide 10</vt:lpstr>
      <vt:lpstr>Reference Electrode-</vt:lpstr>
      <vt:lpstr>So what is the difference between the cells?</vt:lpstr>
      <vt:lpstr>Slide 13</vt:lpstr>
      <vt:lpstr>Slide 14</vt:lpstr>
      <vt:lpstr>Slide 15</vt:lpstr>
      <vt:lpstr>Slide 16</vt:lpstr>
      <vt:lpstr>Reference Electrode-</vt:lpstr>
      <vt:lpstr>Slide 18</vt:lpstr>
      <vt:lpstr>Concentration Cell : is a galvanic cell composed of the same material but differing in ion concentrations.</vt:lpstr>
      <vt:lpstr>Slide 20</vt:lpstr>
      <vt:lpstr>Slide 21</vt:lpstr>
      <vt:lpstr>Slide 22</vt:lpstr>
      <vt:lpstr>Slide 23</vt:lpstr>
      <vt:lpstr>Slide 24</vt:lpstr>
      <vt:lpstr>Salt Bridge</vt:lpstr>
      <vt:lpstr>Basic Electrochemical Cell Two electrodes- Indicator electrode and Reference electrode</vt:lpstr>
      <vt:lpstr>Slide 27</vt:lpstr>
      <vt:lpstr>Slide 28</vt:lpstr>
      <vt:lpstr>Slide 29</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Electrochemical Cells     Dr. Gunvant H. Sonawane Department of Chemistry,  Kisan Arts Commerce and Science College, Parola  Dist Jalgaon, MS, 425111 Email: drgunvantsonawane@gmail.com</dc:title>
  <dc:creator/>
  <cp:lastModifiedBy>acer</cp:lastModifiedBy>
  <cp:revision>42</cp:revision>
  <dcterms:created xsi:type="dcterms:W3CDTF">2006-08-16T00:00:00Z</dcterms:created>
  <dcterms:modified xsi:type="dcterms:W3CDTF">2020-07-13T17:06:03Z</dcterms:modified>
</cp:coreProperties>
</file>